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00" r:id="rId1"/>
  </p:sldMasterIdLst>
  <p:notesMasterIdLst>
    <p:notesMasterId r:id="rId37"/>
  </p:notesMasterIdLst>
  <p:sldIdLst>
    <p:sldId id="256" r:id="rId2"/>
    <p:sldId id="323" r:id="rId3"/>
    <p:sldId id="283" r:id="rId4"/>
    <p:sldId id="328" r:id="rId5"/>
    <p:sldId id="372" r:id="rId6"/>
    <p:sldId id="284" r:id="rId7"/>
    <p:sldId id="271" r:id="rId8"/>
    <p:sldId id="264" r:id="rId9"/>
    <p:sldId id="329" r:id="rId10"/>
    <p:sldId id="330" r:id="rId11"/>
    <p:sldId id="352" r:id="rId12"/>
    <p:sldId id="374" r:id="rId13"/>
    <p:sldId id="331" r:id="rId14"/>
    <p:sldId id="333" r:id="rId15"/>
    <p:sldId id="334" r:id="rId16"/>
    <p:sldId id="376" r:id="rId17"/>
    <p:sldId id="378" r:id="rId18"/>
    <p:sldId id="379" r:id="rId19"/>
    <p:sldId id="306" r:id="rId20"/>
    <p:sldId id="305" r:id="rId21"/>
    <p:sldId id="351" r:id="rId22"/>
    <p:sldId id="272" r:id="rId23"/>
    <p:sldId id="363" r:id="rId24"/>
    <p:sldId id="364" r:id="rId25"/>
    <p:sldId id="365" r:id="rId26"/>
    <p:sldId id="366" r:id="rId27"/>
    <p:sldId id="367" r:id="rId28"/>
    <p:sldId id="368" r:id="rId29"/>
    <p:sldId id="370" r:id="rId30"/>
    <p:sldId id="371" r:id="rId31"/>
    <p:sldId id="273" r:id="rId32"/>
    <p:sldId id="381" r:id="rId33"/>
    <p:sldId id="382" r:id="rId34"/>
    <p:sldId id="383" r:id="rId35"/>
    <p:sldId id="293" r:id="rId3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1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482AC"/>
    <a:srgbClr val="AA59A2"/>
    <a:srgbClr val="FFFFFF"/>
    <a:srgbClr val="7DC56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09" autoAdjust="0"/>
    <p:restoredTop sz="79613" autoAdjust="0"/>
  </p:normalViewPr>
  <p:slideViewPr>
    <p:cSldViewPr snapToGrid="0">
      <p:cViewPr>
        <p:scale>
          <a:sx n="100" d="100"/>
          <a:sy n="100" d="100"/>
        </p:scale>
        <p:origin x="684" y="156"/>
      </p:cViewPr>
      <p:guideLst>
        <p:guide orient="horz" pos="2160"/>
        <p:guide pos="381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A795E8-66B5-4696-B483-F1F9FA0B53D4}" type="datetimeFigureOut">
              <a:rPr lang="cs-CZ" smtClean="0"/>
              <a:t>12.02.2022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E3A0E2-AD07-41C5-B242-3B425ECC781C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0114109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k-S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F920D8-C906-41F5-9ADC-FAE55DB63D22}" type="slidenum">
              <a:rPr lang="sk-SK" smtClean="0"/>
              <a:t>8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7255076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k-S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F920D8-C906-41F5-9ADC-FAE55DB63D22}" type="slidenum">
              <a:rPr lang="sk-SK" smtClean="0"/>
              <a:t>13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0390907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have more than 40 controls, layouts, and pages to mix and match from.</a:t>
            </a:r>
          </a:p>
          <a:p>
            <a:r>
              <a:rPr lang="en-US" dirty="0"/>
              <a:t>These are all of the controls you have out of the box, you can</a:t>
            </a:r>
            <a:r>
              <a:rPr lang="en-US" baseline="0" dirty="0"/>
              <a:t> of course create your own.</a:t>
            </a:r>
          </a:p>
          <a:p>
            <a:r>
              <a:rPr lang="en-US" baseline="0" dirty="0"/>
              <a:t>What is unique is you get the native control and have access to it.</a:t>
            </a:r>
          </a:p>
          <a:p>
            <a:r>
              <a:rPr lang="en-US" baseline="0" dirty="0"/>
              <a:t>Consider an Entry Field</a:t>
            </a:r>
          </a:p>
          <a:p>
            <a:r>
              <a:rPr lang="en-US" baseline="0" dirty="0"/>
              <a:t>On iOS it is mapped to </a:t>
            </a:r>
            <a:r>
              <a:rPr lang="en-US" baseline="0" dirty="0" err="1"/>
              <a:t>UITextField</a:t>
            </a:r>
            <a:endParaRPr lang="en-US" baseline="0" dirty="0"/>
          </a:p>
          <a:p>
            <a:r>
              <a:rPr lang="en-US" baseline="0" dirty="0"/>
              <a:t>Android it is </a:t>
            </a:r>
            <a:r>
              <a:rPr lang="en-US" baseline="0" dirty="0" err="1"/>
              <a:t>EditText</a:t>
            </a:r>
            <a:endParaRPr lang="en-US" baseline="0" dirty="0"/>
          </a:p>
          <a:p>
            <a:r>
              <a:rPr lang="en-US" baseline="0" dirty="0"/>
              <a:t>Windows </a:t>
            </a:r>
            <a:r>
              <a:rPr lang="en-US" baseline="0" dirty="0" err="1"/>
              <a:t>Phoen</a:t>
            </a:r>
            <a:r>
              <a:rPr lang="en-US" baseline="0" dirty="0"/>
              <a:t> it is a </a:t>
            </a:r>
            <a:r>
              <a:rPr lang="en-US" baseline="0" dirty="0" err="1"/>
              <a:t>TextBox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022845-941E-7C42-8070-12AD873FCE1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7581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Inside of a page</a:t>
            </a:r>
            <a:r>
              <a:rPr lang="en-US" baseline="0" dirty="0"/>
              <a:t> are layouts</a:t>
            </a:r>
          </a:p>
          <a:p>
            <a:r>
              <a:rPr lang="en-US" baseline="0" dirty="0"/>
              <a:t>A lot of options from something simple like a stack panel to complex and powerful grids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022845-941E-7C42-8070-12AD873FCE1E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6482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4AAD347D-5ACD-4C99-B74B-A9C85AD731AF}" type="datetimeFigureOut">
              <a:rPr lang="en-US" smtClean="0"/>
              <a:t>2022-02-12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42528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2022-02-12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62592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2022-02-12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26342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lumn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7"/>
            <a:ext cx="5378548" cy="1536318"/>
          </a:xfrm>
        </p:spPr>
        <p:txBody>
          <a:bodyPr wrap="square">
            <a:spAutoFit/>
          </a:bodyPr>
          <a:lstStyle>
            <a:lvl1pPr marL="0" indent="0">
              <a:spcBef>
                <a:spcPts val="900"/>
              </a:spcBef>
              <a:buClr>
                <a:schemeClr val="tx1"/>
              </a:buClr>
              <a:buFont typeface="Wingdings" pitchFamily="2" charset="2"/>
              <a:buNone/>
              <a:defRPr sz="2647">
                <a:gradFill>
                  <a:gsLst>
                    <a:gs pos="5109">
                      <a:schemeClr val="tx2"/>
                    </a:gs>
                    <a:gs pos="25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471"/>
            </a:lvl2pPr>
            <a:lvl3pPr marL="170407" indent="0">
              <a:buNone/>
              <a:tabLst/>
              <a:defRPr sz="1471"/>
            </a:lvl3pPr>
            <a:lvl4pPr marL="338480" indent="0">
              <a:buNone/>
              <a:defRPr/>
            </a:lvl4pPr>
            <a:lvl5pPr marL="504218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189177"/>
            <a:ext cx="5378548" cy="1536318"/>
          </a:xfrm>
        </p:spPr>
        <p:txBody>
          <a:bodyPr wrap="square">
            <a:spAutoFit/>
          </a:bodyPr>
          <a:lstStyle>
            <a:lvl1pPr marL="0" indent="0">
              <a:spcBef>
                <a:spcPts val="900"/>
              </a:spcBef>
              <a:buClr>
                <a:schemeClr val="tx1"/>
              </a:buClr>
              <a:buFont typeface="Wingdings" pitchFamily="2" charset="2"/>
              <a:buNone/>
              <a:defRPr sz="2647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471"/>
            </a:lvl2pPr>
            <a:lvl3pPr marL="170407" indent="0">
              <a:buNone/>
              <a:tabLst/>
              <a:defRPr sz="1471"/>
            </a:lvl3pPr>
            <a:lvl4pPr marL="338480" indent="0">
              <a:buNone/>
              <a:defRPr/>
            </a:lvl4pPr>
            <a:lvl5pPr marL="504218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7907649"/>
      </p:ext>
    </p:extLst>
  </p:cSld>
  <p:clrMapOvr>
    <a:masterClrMapping/>
  </p:clrMapOvr>
  <p:transition spd="slow">
    <p:push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64127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2022-02-12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45985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2022-02-12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80481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2022-02-12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62974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2022-02-12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8733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2022-02-12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79409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2022-02-12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13145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2022-02-12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99394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2022-02-12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67597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AAD347D-5ACD-4C99-B74B-A9C85AD731AF}" type="datetimeFigureOut">
              <a:rPr lang="en-US" smtClean="0"/>
              <a:t>2022-02-12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12959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  <p:sldLayoutId id="2147483713" r:id="rId13"/>
  </p:sldLayoutIdLst>
  <p:hf sldNum="0"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xamarin.com/download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F0ADB4E-94F7-4499-A048-25702426FA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8739C1-88E5-4F57-A841-A7C8FCEC7D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" y="4571999"/>
            <a:ext cx="7772400" cy="1851178"/>
          </a:xfrm>
        </p:spPr>
        <p:txBody>
          <a:bodyPr>
            <a:normAutofit/>
          </a:bodyPr>
          <a:lstStyle/>
          <a:p>
            <a:r>
              <a:rPr lang="cs-CZ" dirty="0"/>
              <a:t>PV239 - 01 </a:t>
            </a:r>
            <a:r>
              <a:rPr lang="cs-CZ" dirty="0" err="1"/>
              <a:t>Introduction</a:t>
            </a:r>
            <a:endParaRPr lang="cs-CZ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541AC4-A104-493E-BE3A-BC91651694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610600" y="4571999"/>
            <a:ext cx="3200400" cy="1851178"/>
          </a:xfrm>
        </p:spPr>
        <p:txBody>
          <a:bodyPr>
            <a:normAutofit/>
          </a:bodyPr>
          <a:lstStyle/>
          <a:p>
            <a:r>
              <a:rPr lang="cs-CZ" dirty="0"/>
              <a:t>Roman Ja</a:t>
            </a:r>
            <a:r>
              <a:rPr lang="sk-SK" dirty="0"/>
              <a:t>šek, Ondřej Slimák</a:t>
            </a:r>
          </a:p>
          <a:p>
            <a:r>
              <a:rPr lang="sk-SK" dirty="0"/>
              <a:t>Riganti s.r.o.</a:t>
            </a:r>
            <a:endParaRPr lang="cs-CZ" dirty="0"/>
          </a:p>
          <a:p>
            <a:r>
              <a:rPr lang="sk-SK" dirty="0" err="1"/>
              <a:t>roman.jasek</a:t>
            </a:r>
            <a:r>
              <a:rPr lang="en-US" dirty="0"/>
              <a:t>@riganti.cz</a:t>
            </a:r>
            <a:endParaRPr lang="sk-SK" dirty="0"/>
          </a:p>
          <a:p>
            <a:r>
              <a:rPr lang="sk-SK" dirty="0" err="1"/>
              <a:t>ondrej.slimak</a:t>
            </a:r>
            <a:r>
              <a:rPr lang="en-US" dirty="0"/>
              <a:t>@riganti.cz</a:t>
            </a:r>
            <a:endParaRPr lang="sk-SK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AD96B72-46E2-410D-AD3A-DA76EE628C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423367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18498B7-553E-4F59-A6D1-B7F56A185C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040388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93748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41AC6E-5B08-46F9-9D30-32991D8C4C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Vývoj pro </a:t>
            </a:r>
            <a:r>
              <a:rPr lang="sk-SK" dirty="0" err="1"/>
              <a:t>ios</a:t>
            </a:r>
            <a:endParaRPr lang="cs-CZ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8B3120-72C1-4A35-991F-6BDEF2563F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k-SK" dirty="0"/>
              <a:t>Pro </a:t>
            </a:r>
            <a:r>
              <a:rPr lang="sk-SK" dirty="0" err="1"/>
              <a:t>kompilaci</a:t>
            </a:r>
            <a:r>
              <a:rPr lang="sk-SK" dirty="0"/>
              <a:t> </a:t>
            </a:r>
            <a:r>
              <a:rPr lang="sk-SK" dirty="0" err="1"/>
              <a:t>potřebujete</a:t>
            </a:r>
            <a:r>
              <a:rPr lang="sk-SK" dirty="0"/>
              <a:t> tzv. Mac Agent</a:t>
            </a:r>
          </a:p>
          <a:p>
            <a:r>
              <a:rPr lang="sk-SK" dirty="0" err="1"/>
              <a:t>Kompilace</a:t>
            </a:r>
            <a:r>
              <a:rPr lang="sk-SK" dirty="0"/>
              <a:t> </a:t>
            </a:r>
            <a:r>
              <a:rPr lang="sk-SK" dirty="0" err="1"/>
              <a:t>probíhá</a:t>
            </a:r>
            <a:r>
              <a:rPr lang="sk-SK" dirty="0"/>
              <a:t> na </a:t>
            </a:r>
            <a:r>
              <a:rPr lang="sk-SK" dirty="0" err="1"/>
              <a:t>zařízení</a:t>
            </a:r>
            <a:r>
              <a:rPr lang="sk-SK" dirty="0"/>
              <a:t> s Mac OS</a:t>
            </a:r>
          </a:p>
          <a:p>
            <a:r>
              <a:rPr lang="sk-SK" dirty="0"/>
              <a:t>Simulátor </a:t>
            </a:r>
            <a:r>
              <a:rPr lang="sk-SK" dirty="0" err="1"/>
              <a:t>můžete</a:t>
            </a:r>
            <a:r>
              <a:rPr lang="sk-SK" dirty="0"/>
              <a:t> </a:t>
            </a:r>
            <a:r>
              <a:rPr lang="sk-SK" dirty="0" err="1"/>
              <a:t>vidět</a:t>
            </a:r>
            <a:r>
              <a:rPr lang="sk-SK" dirty="0"/>
              <a:t> ve Windows</a:t>
            </a:r>
          </a:p>
        </p:txBody>
      </p:sp>
    </p:spTree>
    <p:extLst>
      <p:ext uri="{BB962C8B-B14F-4D97-AF65-F5344CB8AC3E}">
        <p14:creationId xmlns:p14="http://schemas.microsoft.com/office/powerpoint/2010/main" val="1339545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CB847-899D-4DE5-9534-513703D00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err="1"/>
              <a:t>Vytvoření</a:t>
            </a:r>
            <a:r>
              <a:rPr lang="sk-SK" dirty="0"/>
              <a:t> projektu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4387188-B59F-4B6F-BB6A-DB9C1AE254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2864041" y="2286000"/>
            <a:ext cx="6040055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2570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CB847-899D-4DE5-9534-513703D00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err="1"/>
              <a:t>Vytvoření</a:t>
            </a:r>
            <a:r>
              <a:rPr lang="sk-SK" dirty="0"/>
              <a:t> projektu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4387188-B59F-4B6F-BB6A-DB9C1AE254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2864041" y="2286000"/>
            <a:ext cx="6040055" cy="4022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0438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FD5BF7-B1C2-4AF5-B79D-25AEE62122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err="1"/>
              <a:t>Vytvoření</a:t>
            </a:r>
            <a:r>
              <a:rPr lang="sk-SK" dirty="0"/>
              <a:t> projektu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532F798-BD5D-4E09-AC7C-04915494902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346014" y="2113407"/>
            <a:ext cx="5645609" cy="4234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6376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FD4773-766E-40D1-B5AC-1F12C9918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err="1"/>
              <a:t>Sdílení</a:t>
            </a:r>
            <a:r>
              <a:rPr lang="sk-SK" dirty="0"/>
              <a:t> kódu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0704EDF-991B-4A5E-9571-1DDE6E787A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23944" y="2143060"/>
            <a:ext cx="4754880" cy="822960"/>
          </a:xfrm>
        </p:spPr>
        <p:txBody>
          <a:bodyPr/>
          <a:lstStyle/>
          <a:p>
            <a:r>
              <a:rPr lang="en-US" b="1" dirty="0" err="1"/>
              <a:t>.Net</a:t>
            </a:r>
            <a:r>
              <a:rPr lang="en-US" b="1" dirty="0"/>
              <a:t> </a:t>
            </a:r>
            <a:r>
              <a:rPr lang="en-US" b="1" dirty="0" err="1"/>
              <a:t>standar</a:t>
            </a:r>
            <a:r>
              <a:rPr lang="sk-SK" b="1" dirty="0"/>
              <a:t>d</a:t>
            </a:r>
            <a:r>
              <a:rPr lang="en-US" b="1" dirty="0"/>
              <a:t> library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1E7B287-DC4B-46A6-9694-67E63BB140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23944" y="2931212"/>
            <a:ext cx="4754880" cy="3341572"/>
          </a:xfr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>
              <a:lnSpc>
                <a:spcPct val="150000"/>
              </a:lnSpc>
            </a:pPr>
            <a:r>
              <a:rPr lang="sk-SK" dirty="0"/>
              <a:t>Jedna DLL pro </a:t>
            </a:r>
            <a:r>
              <a:rPr lang="sk-SK" dirty="0" err="1"/>
              <a:t>všechny</a:t>
            </a:r>
            <a:r>
              <a:rPr lang="sk-SK" dirty="0"/>
              <a:t> platformy</a:t>
            </a:r>
          </a:p>
          <a:p>
            <a:pPr>
              <a:lnSpc>
                <a:spcPct val="150000"/>
              </a:lnSpc>
            </a:pPr>
            <a:r>
              <a:rPr lang="sk-SK" dirty="0"/>
              <a:t>Jenom spoločné </a:t>
            </a:r>
            <a:r>
              <a:rPr lang="sk-SK" dirty="0" err="1"/>
              <a:t>věci</a:t>
            </a:r>
            <a:endParaRPr lang="sk-SK" dirty="0"/>
          </a:p>
          <a:p>
            <a:pPr>
              <a:lnSpc>
                <a:spcPct val="150000"/>
              </a:lnSpc>
            </a:pPr>
            <a:r>
              <a:rPr lang="sk-SK" dirty="0" err="1"/>
              <a:t>Specifické</a:t>
            </a:r>
            <a:r>
              <a:rPr lang="sk-SK" dirty="0"/>
              <a:t> </a:t>
            </a:r>
            <a:r>
              <a:rPr lang="sk-SK" dirty="0" err="1"/>
              <a:t>věci</a:t>
            </a:r>
            <a:r>
              <a:rPr lang="sk-SK" dirty="0"/>
              <a:t> je možné </a:t>
            </a:r>
            <a:r>
              <a:rPr lang="sk-SK" dirty="0" err="1"/>
              <a:t>odstínit</a:t>
            </a:r>
            <a:r>
              <a:rPr lang="sk-SK" dirty="0"/>
              <a:t> pomocí interface</a:t>
            </a:r>
          </a:p>
        </p:txBody>
      </p:sp>
    </p:spTree>
    <p:extLst>
      <p:ext uri="{BB962C8B-B14F-4D97-AF65-F5344CB8AC3E}">
        <p14:creationId xmlns:p14="http://schemas.microsoft.com/office/powerpoint/2010/main" val="1240589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7" grpId="0" build="p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BE194971-2F2D-44B0-8AE6-FF2DCCEE0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Oval 5">
            <a:extLst>
              <a:ext uri="{FF2B5EF4-FFF2-40B4-BE49-F238E27FC236}">
                <a16:creationId xmlns:a16="http://schemas.microsoft.com/office/drawing/2014/main" id="{1FF9A61E-EB11-4C46-82E1-3E00A3B4B4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E564EB3-35F2-4EFF-87DC-642DC02052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4C0648FB-4388-443C-8D4E-4A9FF03360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2108F0A-853E-49B8-9472-79CA6050D9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62671" y="4960137"/>
            <a:ext cx="4148329" cy="146304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Demo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A8D762E-DA8D-419A-BA44-68B93D3D92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9CEF4EFF-07F9-4BD1-88B6-56C6E1ED5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3" y="977048"/>
            <a:ext cx="9618133" cy="29609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6000" dirty="0" err="1">
                <a:solidFill>
                  <a:srgbClr val="FFFFFF"/>
                </a:solidFill>
              </a:rPr>
              <a:t>Vytvoření</a:t>
            </a:r>
            <a:r>
              <a:rPr lang="en-US" sz="6000" dirty="0">
                <a:solidFill>
                  <a:srgbClr val="FFFFFF"/>
                </a:solidFill>
              </a:rPr>
              <a:t> </a:t>
            </a:r>
            <a:r>
              <a:rPr lang="en-US" sz="6000" dirty="0" err="1">
                <a:solidFill>
                  <a:srgbClr val="FFFFFF"/>
                </a:solidFill>
              </a:rPr>
              <a:t>aplikace</a:t>
            </a:r>
            <a:endParaRPr lang="en-US" sz="6000" dirty="0">
              <a:solidFill>
                <a:srgbClr val="FFFFFF"/>
              </a:solidFill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7F95953-8E19-4C01-997F-0E959B52B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552199" y="5234457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60498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Obrázek 5">
            <a:extLst>
              <a:ext uri="{FF2B5EF4-FFF2-40B4-BE49-F238E27FC236}">
                <a16:creationId xmlns:a16="http://schemas.microsoft.com/office/drawing/2014/main" id="{ADA746A5-F5D7-4BEC-BAEA-52C0A4F07D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3817"/>
          <a:stretch/>
        </p:blipFill>
        <p:spPr>
          <a:xfrm>
            <a:off x="8695446" y="3056027"/>
            <a:ext cx="2063680" cy="3874073"/>
          </a:xfrm>
          <a:prstGeom prst="rect">
            <a:avLst/>
          </a:prstGeom>
        </p:spPr>
      </p:pic>
      <p:sp>
        <p:nvSpPr>
          <p:cNvPr id="4" name="Nadpis 3">
            <a:extLst>
              <a:ext uri="{FF2B5EF4-FFF2-40B4-BE49-F238E27FC236}">
                <a16:creationId xmlns:a16="http://schemas.microsoft.com/office/drawing/2014/main" id="{A2FB38B9-C873-497B-8279-2D1A98BA8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cs-CZ" dirty="0" err="1"/>
              <a:t>Layouts</a:t>
            </a:r>
            <a:r>
              <a:rPr lang="cs-CZ" dirty="0"/>
              <a:t> – jedna komponenta</a:t>
            </a:r>
            <a:endParaRPr lang="en-US" dirty="0"/>
          </a:p>
        </p:txBody>
      </p:sp>
      <p:sp>
        <p:nvSpPr>
          <p:cNvPr id="6" name="Zástupný symbol pro obsah 5">
            <a:extLst>
              <a:ext uri="{FF2B5EF4-FFF2-40B4-BE49-F238E27FC236}">
                <a16:creationId xmlns:a16="http://schemas.microsoft.com/office/drawing/2014/main" id="{E32A623E-3F45-414D-8636-A4FF2E881A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8808" y="1812762"/>
            <a:ext cx="3010688" cy="4689190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3000" b="1" dirty="0" err="1"/>
              <a:t>ContentView</a:t>
            </a:r>
            <a:endParaRPr lang="sk-SK" sz="3000" b="1" dirty="0"/>
          </a:p>
          <a:p>
            <a:pPr algn="ctr"/>
            <a:r>
              <a:rPr lang="en-US" sz="2500" dirty="0" err="1"/>
              <a:t>Jeden</a:t>
            </a:r>
            <a:r>
              <a:rPr lang="en-US" sz="2500" dirty="0"/>
              <a:t> </a:t>
            </a:r>
            <a:r>
              <a:rPr lang="en-US" sz="2500" dirty="0" err="1"/>
              <a:t>obsah</a:t>
            </a:r>
            <a:endParaRPr lang="cs-CZ" sz="2500" dirty="0"/>
          </a:p>
        </p:txBody>
      </p:sp>
      <p:pic>
        <p:nvPicPr>
          <p:cNvPr id="7" name="Obrázek 6">
            <a:extLst>
              <a:ext uri="{FF2B5EF4-FFF2-40B4-BE49-F238E27FC236}">
                <a16:creationId xmlns:a16="http://schemas.microsoft.com/office/drawing/2014/main" id="{BBD126C9-A16C-42F6-88D3-3BD9144CCD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290" b="18329"/>
          <a:stretch/>
        </p:blipFill>
        <p:spPr>
          <a:xfrm>
            <a:off x="1002764" y="3272269"/>
            <a:ext cx="1982776" cy="3441593"/>
          </a:xfrm>
          <a:prstGeom prst="rect">
            <a:avLst/>
          </a:prstGeom>
        </p:spPr>
      </p:pic>
      <p:sp>
        <p:nvSpPr>
          <p:cNvPr id="10" name="Zástupný symbol pro obsah 5">
            <a:extLst>
              <a:ext uri="{FF2B5EF4-FFF2-40B4-BE49-F238E27FC236}">
                <a16:creationId xmlns:a16="http://schemas.microsoft.com/office/drawing/2014/main" id="{3A73B6E8-8F96-4C8D-A65E-5C71AE716C80}"/>
              </a:ext>
            </a:extLst>
          </p:cNvPr>
          <p:cNvSpPr txBox="1">
            <a:spLocks/>
          </p:cNvSpPr>
          <p:nvPr/>
        </p:nvSpPr>
        <p:spPr>
          <a:xfrm>
            <a:off x="4355375" y="1812762"/>
            <a:ext cx="3010688" cy="468919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sk-SK" sz="3000" b="1" dirty="0" err="1"/>
              <a:t>Frame</a:t>
            </a:r>
            <a:endParaRPr lang="sk-SK" sz="3000" b="1" dirty="0"/>
          </a:p>
          <a:p>
            <a:pPr algn="ctr"/>
            <a:r>
              <a:rPr lang="cs-CZ" sz="2500" dirty="0"/>
              <a:t>Možnost přidat rámeček</a:t>
            </a:r>
          </a:p>
        </p:txBody>
      </p:sp>
      <p:pic>
        <p:nvPicPr>
          <p:cNvPr id="11" name="Obrázek 6">
            <a:extLst>
              <a:ext uri="{FF2B5EF4-FFF2-40B4-BE49-F238E27FC236}">
                <a16:creationId xmlns:a16="http://schemas.microsoft.com/office/drawing/2014/main" id="{8DA7E448-D91C-48EF-856D-7557C091FED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4" r="164"/>
          <a:stretch/>
        </p:blipFill>
        <p:spPr>
          <a:xfrm>
            <a:off x="4892776" y="3272268"/>
            <a:ext cx="1982776" cy="3441593"/>
          </a:xfrm>
          <a:prstGeom prst="rect">
            <a:avLst/>
          </a:prstGeom>
        </p:spPr>
      </p:pic>
      <p:sp>
        <p:nvSpPr>
          <p:cNvPr id="12" name="Zástupný symbol pro obsah 5">
            <a:extLst>
              <a:ext uri="{FF2B5EF4-FFF2-40B4-BE49-F238E27FC236}">
                <a16:creationId xmlns:a16="http://schemas.microsoft.com/office/drawing/2014/main" id="{1CDF6B3F-AEEE-4F90-BBBC-86FC664F1197}"/>
              </a:ext>
            </a:extLst>
          </p:cNvPr>
          <p:cNvSpPr txBox="1">
            <a:spLocks/>
          </p:cNvSpPr>
          <p:nvPr/>
        </p:nvSpPr>
        <p:spPr>
          <a:xfrm>
            <a:off x="8221942" y="1842841"/>
            <a:ext cx="3010688" cy="468919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3000" b="1" dirty="0" err="1"/>
              <a:t>ScrollView</a:t>
            </a:r>
            <a:endParaRPr lang="sk-SK" sz="3000" b="1" dirty="0"/>
          </a:p>
          <a:p>
            <a:pPr algn="ctr"/>
            <a:r>
              <a:rPr lang="cs-CZ" sz="2500" dirty="0"/>
              <a:t>Pokud se nevejde, </a:t>
            </a:r>
            <a:r>
              <a:rPr lang="cs-CZ" sz="2500" dirty="0" err="1"/>
              <a:t>scrolluje</a:t>
            </a:r>
            <a:r>
              <a:rPr lang="cs-CZ" sz="2500" dirty="0"/>
              <a:t> se</a:t>
            </a:r>
          </a:p>
        </p:txBody>
      </p:sp>
    </p:spTree>
    <p:extLst>
      <p:ext uri="{BB962C8B-B14F-4D97-AF65-F5344CB8AC3E}">
        <p14:creationId xmlns:p14="http://schemas.microsoft.com/office/powerpoint/2010/main" val="4025927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10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dpis 3">
            <a:extLst>
              <a:ext uri="{FF2B5EF4-FFF2-40B4-BE49-F238E27FC236}">
                <a16:creationId xmlns:a16="http://schemas.microsoft.com/office/drawing/2014/main" id="{A2FB38B9-C873-497B-8279-2D1A98BA8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cs-CZ" dirty="0" err="1"/>
              <a:t>Layouts</a:t>
            </a:r>
            <a:r>
              <a:rPr lang="cs-CZ" dirty="0"/>
              <a:t> – více komponent</a:t>
            </a:r>
            <a:endParaRPr lang="en-US" dirty="0"/>
          </a:p>
        </p:txBody>
      </p:sp>
      <p:sp>
        <p:nvSpPr>
          <p:cNvPr id="6" name="Zástupný symbol pro obsah 5">
            <a:extLst>
              <a:ext uri="{FF2B5EF4-FFF2-40B4-BE49-F238E27FC236}">
                <a16:creationId xmlns:a16="http://schemas.microsoft.com/office/drawing/2014/main" id="{E32A623E-3F45-414D-8636-A4FF2E881A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8808" y="1812762"/>
            <a:ext cx="3010688" cy="4689190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cs-CZ" sz="3000" b="1" dirty="0" err="1"/>
              <a:t>AbsoluteLayout</a:t>
            </a:r>
            <a:endParaRPr lang="sk-SK" sz="3000" b="1" dirty="0"/>
          </a:p>
          <a:p>
            <a:pPr algn="ctr"/>
            <a:r>
              <a:rPr lang="cs-CZ" sz="2500" dirty="0"/>
              <a:t>Absolutní pozicování komponent</a:t>
            </a:r>
          </a:p>
        </p:txBody>
      </p:sp>
      <p:pic>
        <p:nvPicPr>
          <p:cNvPr id="7" name="Obrázek 6">
            <a:extLst>
              <a:ext uri="{FF2B5EF4-FFF2-40B4-BE49-F238E27FC236}">
                <a16:creationId xmlns:a16="http://schemas.microsoft.com/office/drawing/2014/main" id="{BBD126C9-A16C-42F6-88D3-3BD9144CCD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4" r="164"/>
          <a:stretch/>
        </p:blipFill>
        <p:spPr>
          <a:xfrm>
            <a:off x="1002764" y="3272269"/>
            <a:ext cx="1982776" cy="3441593"/>
          </a:xfrm>
          <a:prstGeom prst="rect">
            <a:avLst/>
          </a:prstGeom>
        </p:spPr>
      </p:pic>
      <p:sp>
        <p:nvSpPr>
          <p:cNvPr id="10" name="Zástupný symbol pro obsah 5">
            <a:extLst>
              <a:ext uri="{FF2B5EF4-FFF2-40B4-BE49-F238E27FC236}">
                <a16:creationId xmlns:a16="http://schemas.microsoft.com/office/drawing/2014/main" id="{3A73B6E8-8F96-4C8D-A65E-5C71AE716C80}"/>
              </a:ext>
            </a:extLst>
          </p:cNvPr>
          <p:cNvSpPr txBox="1">
            <a:spLocks/>
          </p:cNvSpPr>
          <p:nvPr/>
        </p:nvSpPr>
        <p:spPr>
          <a:xfrm>
            <a:off x="4355375" y="1812762"/>
            <a:ext cx="3010688" cy="468919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cs-CZ" sz="3000" b="1" dirty="0" err="1"/>
              <a:t>RelativeLayout</a:t>
            </a:r>
            <a:endParaRPr lang="sk-SK" sz="3000" b="1" dirty="0"/>
          </a:p>
          <a:p>
            <a:pPr algn="ctr"/>
            <a:r>
              <a:rPr lang="cs-CZ" sz="2500" dirty="0"/>
              <a:t>Rozmístění pomocí </a:t>
            </a:r>
            <a:r>
              <a:rPr lang="cs-CZ" sz="2500" dirty="0" err="1"/>
              <a:t>constraintů</a:t>
            </a:r>
            <a:endParaRPr lang="cs-CZ" sz="2500" dirty="0"/>
          </a:p>
        </p:txBody>
      </p:sp>
      <p:pic>
        <p:nvPicPr>
          <p:cNvPr id="11" name="Obrázek 6">
            <a:extLst>
              <a:ext uri="{FF2B5EF4-FFF2-40B4-BE49-F238E27FC236}">
                <a16:creationId xmlns:a16="http://schemas.microsoft.com/office/drawing/2014/main" id="{8DA7E448-D91C-48EF-856D-7557C091FE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27" r="2027"/>
          <a:stretch/>
        </p:blipFill>
        <p:spPr>
          <a:xfrm>
            <a:off x="4892776" y="3272268"/>
            <a:ext cx="1982776" cy="3441593"/>
          </a:xfrm>
          <a:prstGeom prst="rect">
            <a:avLst/>
          </a:prstGeom>
        </p:spPr>
      </p:pic>
      <p:sp>
        <p:nvSpPr>
          <p:cNvPr id="12" name="Zástupný symbol pro obsah 5">
            <a:extLst>
              <a:ext uri="{FF2B5EF4-FFF2-40B4-BE49-F238E27FC236}">
                <a16:creationId xmlns:a16="http://schemas.microsoft.com/office/drawing/2014/main" id="{1CDF6B3F-AEEE-4F90-BBBC-86FC664F1197}"/>
              </a:ext>
            </a:extLst>
          </p:cNvPr>
          <p:cNvSpPr txBox="1">
            <a:spLocks/>
          </p:cNvSpPr>
          <p:nvPr/>
        </p:nvSpPr>
        <p:spPr>
          <a:xfrm>
            <a:off x="8221942" y="1842841"/>
            <a:ext cx="3010688" cy="468919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3000" b="1" dirty="0" err="1"/>
              <a:t>FlexLayout</a:t>
            </a:r>
            <a:endParaRPr lang="sk-SK" sz="3000" b="1" dirty="0"/>
          </a:p>
          <a:p>
            <a:pPr marL="0" indent="0" algn="ctr">
              <a:buNone/>
            </a:pPr>
            <a:r>
              <a:rPr lang="en-US" sz="2500" dirty="0" err="1"/>
              <a:t>Obdoba</a:t>
            </a:r>
            <a:r>
              <a:rPr lang="en-US" sz="2500" dirty="0"/>
              <a:t> </a:t>
            </a:r>
            <a:r>
              <a:rPr lang="en-US" sz="2500" dirty="0" err="1"/>
              <a:t>webov</a:t>
            </a:r>
            <a:r>
              <a:rPr lang="cs-CZ" sz="2500" dirty="0" err="1"/>
              <a:t>ého</a:t>
            </a:r>
            <a:r>
              <a:rPr lang="cs-CZ" sz="2500" dirty="0"/>
              <a:t> </a:t>
            </a:r>
            <a:r>
              <a:rPr lang="cs-CZ" sz="2500" dirty="0" err="1"/>
              <a:t>Flexboxu</a:t>
            </a:r>
            <a:endParaRPr lang="cs-CZ" sz="2500" dirty="0"/>
          </a:p>
        </p:txBody>
      </p:sp>
      <p:pic>
        <p:nvPicPr>
          <p:cNvPr id="9" name="Obrázek 4">
            <a:extLst>
              <a:ext uri="{FF2B5EF4-FFF2-40B4-BE49-F238E27FC236}">
                <a16:creationId xmlns:a16="http://schemas.microsoft.com/office/drawing/2014/main" id="{F39F3E23-0702-4128-A748-E14068E03C9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689" b="16418"/>
          <a:stretch/>
        </p:blipFill>
        <p:spPr>
          <a:xfrm>
            <a:off x="8735898" y="3272268"/>
            <a:ext cx="1982776" cy="3428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626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10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dpis 3">
            <a:extLst>
              <a:ext uri="{FF2B5EF4-FFF2-40B4-BE49-F238E27FC236}">
                <a16:creationId xmlns:a16="http://schemas.microsoft.com/office/drawing/2014/main" id="{A2FB38B9-C873-497B-8279-2D1A98BA8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cs-CZ" dirty="0" err="1"/>
              <a:t>Layouts</a:t>
            </a:r>
            <a:r>
              <a:rPr lang="cs-CZ" dirty="0"/>
              <a:t> – více komponent</a:t>
            </a:r>
            <a:endParaRPr lang="en-US" dirty="0"/>
          </a:p>
        </p:txBody>
      </p:sp>
      <p:sp>
        <p:nvSpPr>
          <p:cNvPr id="6" name="Zástupný symbol pro obsah 5">
            <a:extLst>
              <a:ext uri="{FF2B5EF4-FFF2-40B4-BE49-F238E27FC236}">
                <a16:creationId xmlns:a16="http://schemas.microsoft.com/office/drawing/2014/main" id="{E32A623E-3F45-414D-8636-A4FF2E881A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056875" y="1812762"/>
            <a:ext cx="3010688" cy="4689190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cs-CZ" sz="3000" b="1" dirty="0" err="1"/>
              <a:t>Grid</a:t>
            </a:r>
            <a:endParaRPr lang="sk-SK" sz="3000" b="1" dirty="0"/>
          </a:p>
          <a:p>
            <a:pPr marL="0" indent="0" algn="ctr">
              <a:buNone/>
            </a:pPr>
            <a:r>
              <a:rPr lang="cs-CZ" sz="2500" dirty="0"/>
              <a:t>Tabulkový layout</a:t>
            </a:r>
          </a:p>
        </p:txBody>
      </p:sp>
      <p:pic>
        <p:nvPicPr>
          <p:cNvPr id="7" name="Obrázek 6">
            <a:extLst>
              <a:ext uri="{FF2B5EF4-FFF2-40B4-BE49-F238E27FC236}">
                <a16:creationId xmlns:a16="http://schemas.microsoft.com/office/drawing/2014/main" id="{BBD126C9-A16C-42F6-88D3-3BD9144CCD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64" r="2064"/>
          <a:stretch/>
        </p:blipFill>
        <p:spPr>
          <a:xfrm>
            <a:off x="2570831" y="3272268"/>
            <a:ext cx="1982776" cy="3441593"/>
          </a:xfrm>
          <a:prstGeom prst="rect">
            <a:avLst/>
          </a:prstGeom>
        </p:spPr>
      </p:pic>
      <p:sp>
        <p:nvSpPr>
          <p:cNvPr id="10" name="Zástupný symbol pro obsah 5">
            <a:extLst>
              <a:ext uri="{FF2B5EF4-FFF2-40B4-BE49-F238E27FC236}">
                <a16:creationId xmlns:a16="http://schemas.microsoft.com/office/drawing/2014/main" id="{3A73B6E8-8F96-4C8D-A65E-5C71AE716C80}"/>
              </a:ext>
            </a:extLst>
          </p:cNvPr>
          <p:cNvSpPr txBox="1">
            <a:spLocks/>
          </p:cNvSpPr>
          <p:nvPr/>
        </p:nvSpPr>
        <p:spPr>
          <a:xfrm>
            <a:off x="7124438" y="1812762"/>
            <a:ext cx="3010688" cy="468919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cs-CZ" sz="3000" b="1" dirty="0" err="1"/>
              <a:t>StackLayout</a:t>
            </a:r>
            <a:endParaRPr lang="sk-SK" sz="3000" b="1" dirty="0"/>
          </a:p>
          <a:p>
            <a:pPr marL="0" indent="0" algn="ctr">
              <a:buNone/>
            </a:pPr>
            <a:r>
              <a:rPr lang="cs-CZ" sz="2500" dirty="0"/>
              <a:t>Pod sebe nebo vedle sebe</a:t>
            </a:r>
          </a:p>
        </p:txBody>
      </p:sp>
      <p:pic>
        <p:nvPicPr>
          <p:cNvPr id="13" name="Obrázek 5">
            <a:extLst>
              <a:ext uri="{FF2B5EF4-FFF2-40B4-BE49-F238E27FC236}">
                <a16:creationId xmlns:a16="http://schemas.microsoft.com/office/drawing/2014/main" id="{C648C75A-8224-4950-B253-85F8640AA9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234" b="18677"/>
          <a:stretch/>
        </p:blipFill>
        <p:spPr>
          <a:xfrm>
            <a:off x="7655725" y="3272269"/>
            <a:ext cx="1948114" cy="3441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385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10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Grid</a:t>
            </a:r>
            <a:endParaRPr lang="cs-CZ" dirty="0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cs-CZ" b="1" dirty="0"/>
              <a:t>Tabulkový layout</a:t>
            </a:r>
          </a:p>
          <a:p>
            <a:r>
              <a:rPr lang="cs-CZ" dirty="0" err="1"/>
              <a:t>RowDefinitions</a:t>
            </a:r>
            <a:r>
              <a:rPr lang="cs-CZ" dirty="0"/>
              <a:t>, </a:t>
            </a:r>
            <a:r>
              <a:rPr lang="cs-CZ" dirty="0" err="1"/>
              <a:t>ColumnDefinitions</a:t>
            </a:r>
            <a:endParaRPr lang="cs-CZ" dirty="0"/>
          </a:p>
          <a:p>
            <a:pPr lvl="1"/>
            <a:r>
              <a:rPr lang="cs-CZ" dirty="0" err="1"/>
              <a:t>Width</a:t>
            </a:r>
            <a:r>
              <a:rPr lang="cs-CZ" dirty="0"/>
              <a:t> / </a:t>
            </a:r>
            <a:r>
              <a:rPr lang="cs-CZ" dirty="0" err="1"/>
              <a:t>Height</a:t>
            </a:r>
            <a:r>
              <a:rPr lang="cs-CZ" dirty="0"/>
              <a:t> = 150 | * | Auto</a:t>
            </a:r>
          </a:p>
          <a:p>
            <a:r>
              <a:rPr lang="cs-CZ" dirty="0" err="1"/>
              <a:t>Grid.Row</a:t>
            </a:r>
            <a:r>
              <a:rPr lang="cs-CZ" dirty="0"/>
              <a:t>, </a:t>
            </a:r>
            <a:r>
              <a:rPr lang="cs-CZ" dirty="0" err="1"/>
              <a:t>Grid.Column</a:t>
            </a:r>
            <a:r>
              <a:rPr lang="en-US" dirty="0"/>
              <a:t> – u</a:t>
            </a:r>
            <a:r>
              <a:rPr lang="sk-SK" dirty="0" err="1"/>
              <a:t>místění</a:t>
            </a:r>
            <a:r>
              <a:rPr lang="sk-SK" dirty="0"/>
              <a:t> komponenty v </a:t>
            </a:r>
            <a:r>
              <a:rPr lang="sk-SK" dirty="0" err="1"/>
              <a:t>tabulce</a:t>
            </a:r>
            <a:endParaRPr lang="cs-CZ" dirty="0"/>
          </a:p>
          <a:p>
            <a:r>
              <a:rPr lang="cs-CZ" dirty="0" err="1"/>
              <a:t>Grid.RowSpan</a:t>
            </a:r>
            <a:r>
              <a:rPr lang="cs-CZ" dirty="0"/>
              <a:t>, </a:t>
            </a:r>
            <a:r>
              <a:rPr lang="cs-CZ" dirty="0" err="1"/>
              <a:t>Grid.ColumnSpan</a:t>
            </a:r>
            <a:r>
              <a:rPr lang="cs-CZ" dirty="0"/>
              <a:t> – roztažení komponenty přes víc „buněk“ v tabulce</a:t>
            </a:r>
            <a:endParaRPr lang="en-US" dirty="0"/>
          </a:p>
          <a:p>
            <a:r>
              <a:rPr lang="en-US" dirty="0"/>
              <a:t>Ho</a:t>
            </a:r>
            <a:r>
              <a:rPr lang="sk-SK" dirty="0" err="1"/>
              <a:t>rizontalSpacing</a:t>
            </a:r>
            <a:r>
              <a:rPr lang="sk-SK" dirty="0"/>
              <a:t>, </a:t>
            </a:r>
            <a:r>
              <a:rPr lang="sk-SK" dirty="0" err="1"/>
              <a:t>VerticalSpacing</a:t>
            </a:r>
            <a:r>
              <a:rPr lang="sk-SK" dirty="0"/>
              <a:t> – </a:t>
            </a:r>
            <a:r>
              <a:rPr lang="sk-SK" dirty="0" err="1"/>
              <a:t>mezery</a:t>
            </a:r>
            <a:r>
              <a:rPr lang="sk-SK" dirty="0"/>
              <a:t> </a:t>
            </a:r>
            <a:r>
              <a:rPr lang="sk-SK" dirty="0" err="1"/>
              <a:t>mezi</a:t>
            </a:r>
            <a:r>
              <a:rPr lang="sk-SK" dirty="0"/>
              <a:t> „</a:t>
            </a:r>
            <a:r>
              <a:rPr lang="sk-SK" dirty="0" err="1"/>
              <a:t>buňkami</a:t>
            </a:r>
            <a:r>
              <a:rPr lang="sk-SK" dirty="0"/>
              <a:t>“ </a:t>
            </a:r>
            <a:r>
              <a:rPr lang="sk-SK" dirty="0" err="1"/>
              <a:t>tabulky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245079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EF2D23-E034-4526-A348-632CF371D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Tradi</a:t>
            </a:r>
            <a:r>
              <a:rPr lang="sk-SK" dirty="0" err="1"/>
              <a:t>ční</a:t>
            </a:r>
            <a:r>
              <a:rPr lang="sk-SK" dirty="0"/>
              <a:t> </a:t>
            </a:r>
            <a:r>
              <a:rPr lang="sk-SK" dirty="0" err="1"/>
              <a:t>přístup</a:t>
            </a:r>
            <a:r>
              <a:rPr lang="sk-SK" dirty="0"/>
              <a:t> k vývoji </a:t>
            </a:r>
            <a:r>
              <a:rPr lang="sk-SK" dirty="0" err="1"/>
              <a:t>aplikací</a:t>
            </a:r>
            <a:endParaRPr lang="cs-CZ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A38A4AE-BA05-48BE-A030-F9D8A10AB5AF}"/>
              </a:ext>
            </a:extLst>
          </p:cNvPr>
          <p:cNvSpPr/>
          <p:nvPr/>
        </p:nvSpPr>
        <p:spPr>
          <a:xfrm>
            <a:off x="5100718" y="1988840"/>
            <a:ext cx="1620180" cy="3024336"/>
          </a:xfrm>
          <a:prstGeom prst="roundRect">
            <a:avLst/>
          </a:prstGeom>
          <a:solidFill>
            <a:srgbClr val="7DC5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  <a:p>
            <a:pPr algn="ctr"/>
            <a:endParaRPr lang="en-US" sz="1600" dirty="0"/>
          </a:p>
          <a:p>
            <a:pPr algn="ctr"/>
            <a:endParaRPr lang="en-US" sz="1600" dirty="0"/>
          </a:p>
          <a:p>
            <a:pPr algn="ctr"/>
            <a:endParaRPr lang="en-US" sz="1600" dirty="0"/>
          </a:p>
          <a:p>
            <a:pPr algn="ctr"/>
            <a:r>
              <a:rPr lang="en-US" sz="1600" dirty="0"/>
              <a:t>Android App</a:t>
            </a:r>
          </a:p>
          <a:p>
            <a:pPr algn="ctr"/>
            <a:endParaRPr lang="en-US" sz="1600" dirty="0"/>
          </a:p>
          <a:p>
            <a:pPr algn="ctr"/>
            <a:endParaRPr lang="en-US" sz="1600" dirty="0"/>
          </a:p>
          <a:p>
            <a:pPr algn="ctr"/>
            <a:r>
              <a:rPr lang="en-US" sz="1600" dirty="0"/>
              <a:t>Java</a:t>
            </a:r>
          </a:p>
          <a:p>
            <a:pPr algn="ctr"/>
            <a:r>
              <a:rPr lang="en-US" sz="1600" dirty="0"/>
              <a:t>Kotlin</a:t>
            </a:r>
          </a:p>
          <a:p>
            <a:pPr algn="ctr"/>
            <a:endParaRPr lang="en-US" sz="1600" dirty="0"/>
          </a:p>
          <a:p>
            <a:pPr algn="ctr"/>
            <a:r>
              <a:rPr lang="en-US" sz="1600" dirty="0"/>
              <a:t>Android Studio</a:t>
            </a:r>
          </a:p>
          <a:p>
            <a:pPr algn="ctr"/>
            <a:endParaRPr lang="cs-CZ" sz="1600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8C0FAF4-1D9E-433D-924E-49932F359710}"/>
              </a:ext>
            </a:extLst>
          </p:cNvPr>
          <p:cNvSpPr/>
          <p:nvPr/>
        </p:nvSpPr>
        <p:spPr>
          <a:xfrm>
            <a:off x="7464152" y="1988840"/>
            <a:ext cx="1620180" cy="3024336"/>
          </a:xfrm>
          <a:prstGeom prst="roundRect">
            <a:avLst/>
          </a:prstGeom>
          <a:solidFill>
            <a:srgbClr val="36B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  <a:p>
            <a:pPr algn="ctr"/>
            <a:endParaRPr lang="en-US" sz="1600" dirty="0"/>
          </a:p>
          <a:p>
            <a:pPr algn="ctr"/>
            <a:endParaRPr lang="en-US" sz="1600" dirty="0"/>
          </a:p>
          <a:p>
            <a:pPr algn="ctr"/>
            <a:endParaRPr lang="en-US" sz="1600" dirty="0"/>
          </a:p>
          <a:p>
            <a:pPr algn="ctr"/>
            <a:r>
              <a:rPr lang="en-US" sz="1600" dirty="0"/>
              <a:t>Windows App</a:t>
            </a:r>
          </a:p>
          <a:p>
            <a:pPr algn="ctr"/>
            <a:endParaRPr lang="en-US" sz="1600" dirty="0"/>
          </a:p>
          <a:p>
            <a:pPr algn="ctr"/>
            <a:endParaRPr lang="en-US" sz="1600" dirty="0"/>
          </a:p>
          <a:p>
            <a:pPr algn="ctr"/>
            <a:r>
              <a:rPr lang="en-US" sz="1600" dirty="0"/>
              <a:t>C#</a:t>
            </a:r>
          </a:p>
          <a:p>
            <a:pPr algn="ctr"/>
            <a:endParaRPr lang="en-US" sz="1600" dirty="0"/>
          </a:p>
          <a:p>
            <a:pPr algn="ctr"/>
            <a:endParaRPr lang="en-US" sz="1600" dirty="0"/>
          </a:p>
          <a:p>
            <a:pPr algn="ctr"/>
            <a:r>
              <a:rPr lang="en-US" sz="1600" dirty="0"/>
              <a:t>Visual Studio</a:t>
            </a:r>
          </a:p>
          <a:p>
            <a:pPr algn="ctr"/>
            <a:endParaRPr lang="cs-CZ" sz="1600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1953AEF-13A1-4F25-B2A8-752A15E66FE8}"/>
              </a:ext>
            </a:extLst>
          </p:cNvPr>
          <p:cNvSpPr/>
          <p:nvPr/>
        </p:nvSpPr>
        <p:spPr>
          <a:xfrm>
            <a:off x="2737284" y="1988840"/>
            <a:ext cx="1620180" cy="3024336"/>
          </a:xfrm>
          <a:prstGeom prst="roundRect">
            <a:avLst/>
          </a:prstGeom>
          <a:solidFill>
            <a:srgbClr val="AA59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  <a:p>
            <a:pPr algn="ctr"/>
            <a:endParaRPr lang="en-US" sz="1600" dirty="0"/>
          </a:p>
          <a:p>
            <a:pPr algn="ctr"/>
            <a:endParaRPr lang="en-US" sz="1600" dirty="0"/>
          </a:p>
          <a:p>
            <a:pPr algn="ctr"/>
            <a:endParaRPr lang="en-US" sz="1600" dirty="0"/>
          </a:p>
          <a:p>
            <a:pPr algn="ctr"/>
            <a:r>
              <a:rPr lang="en-US" sz="1600" dirty="0"/>
              <a:t>iOS App</a:t>
            </a:r>
          </a:p>
          <a:p>
            <a:pPr algn="ctr"/>
            <a:endParaRPr lang="en-US" sz="1600" dirty="0"/>
          </a:p>
          <a:p>
            <a:pPr algn="ctr"/>
            <a:endParaRPr lang="en-US" sz="1600" dirty="0"/>
          </a:p>
          <a:p>
            <a:pPr algn="ctr"/>
            <a:r>
              <a:rPr lang="en-US" sz="1600" dirty="0"/>
              <a:t>Objective-C</a:t>
            </a:r>
          </a:p>
          <a:p>
            <a:pPr algn="ctr"/>
            <a:r>
              <a:rPr lang="en-US" sz="1600" dirty="0"/>
              <a:t>Swift</a:t>
            </a:r>
          </a:p>
          <a:p>
            <a:pPr algn="ctr"/>
            <a:endParaRPr lang="en-US" sz="1600" dirty="0"/>
          </a:p>
          <a:p>
            <a:pPr algn="ctr"/>
            <a:r>
              <a:rPr lang="en-US" sz="1600" dirty="0" err="1"/>
              <a:t>Xcode</a:t>
            </a:r>
            <a:endParaRPr lang="en-US" sz="1600" dirty="0"/>
          </a:p>
          <a:p>
            <a:pPr algn="ctr"/>
            <a:endParaRPr lang="cs-CZ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897EA4-C277-4448-9716-E2C1658AC2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7295" y="2132857"/>
            <a:ext cx="600159" cy="61921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3202227-DC45-42A7-879F-B22ACC05C9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6913" y="2066171"/>
            <a:ext cx="647790" cy="7525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B64E2EA-459A-446C-A7A7-146B4C77FC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4164" y="2085225"/>
            <a:ext cx="600159" cy="733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295215"/>
      </p:ext>
    </p:extLst>
  </p:cSld>
  <p:clrMapOvr>
    <a:masterClrMapping/>
  </p:clrMapOvr>
  <p:transition spd="slow">
    <p:push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StackLayout</a:t>
            </a:r>
            <a:endParaRPr lang="cs-CZ" dirty="0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cs-CZ" dirty="0"/>
              <a:t>Řadí komponenty pod sebe nebo vedle sebe</a:t>
            </a:r>
          </a:p>
          <a:p>
            <a:r>
              <a:rPr lang="cs-CZ" dirty="0" err="1"/>
              <a:t>Orientation</a:t>
            </a:r>
            <a:r>
              <a:rPr lang="cs-CZ" dirty="0"/>
              <a:t> = </a:t>
            </a:r>
            <a:r>
              <a:rPr lang="cs-CZ" dirty="0" err="1"/>
              <a:t>Horizontal</a:t>
            </a:r>
            <a:r>
              <a:rPr lang="cs-CZ" dirty="0"/>
              <a:t> | </a:t>
            </a:r>
            <a:r>
              <a:rPr lang="cs-CZ" dirty="0" err="1"/>
              <a:t>Vertical</a:t>
            </a:r>
            <a:endParaRPr lang="cs-CZ" dirty="0"/>
          </a:p>
          <a:p>
            <a:r>
              <a:rPr lang="cs-CZ" dirty="0" err="1"/>
              <a:t>Spacing</a:t>
            </a:r>
            <a:r>
              <a:rPr lang="cs-CZ" dirty="0"/>
              <a:t> – rozestup jednotlivých komponent</a:t>
            </a:r>
          </a:p>
          <a:p>
            <a:r>
              <a:rPr lang="cs-CZ" dirty="0" err="1"/>
              <a:t>HorizontalOptions</a:t>
            </a:r>
            <a:r>
              <a:rPr lang="cs-CZ" dirty="0"/>
              <a:t> a </a:t>
            </a:r>
            <a:r>
              <a:rPr lang="cs-CZ" dirty="0" err="1"/>
              <a:t>VerticalOptions</a:t>
            </a:r>
            <a:endParaRPr lang="cs-CZ" dirty="0"/>
          </a:p>
          <a:p>
            <a:pPr lvl="1"/>
            <a:r>
              <a:rPr lang="cs-CZ" dirty="0"/>
              <a:t>Start, Center, End a Fill</a:t>
            </a:r>
          </a:p>
          <a:p>
            <a:pPr lvl="1"/>
            <a:r>
              <a:rPr lang="cs-CZ" dirty="0"/>
              <a:t>…</a:t>
            </a:r>
            <a:r>
              <a:rPr lang="cs-CZ" dirty="0" err="1"/>
              <a:t>AndExpand</a:t>
            </a:r>
            <a:r>
              <a:rPr lang="cs-CZ" dirty="0"/>
              <a:t> – komponenta může dostat víc místa, než nutně potřebuje, pokud je to místo k dispozici</a:t>
            </a:r>
          </a:p>
        </p:txBody>
      </p:sp>
    </p:spTree>
    <p:extLst>
      <p:ext uri="{BB962C8B-B14F-4D97-AF65-F5344CB8AC3E}">
        <p14:creationId xmlns:p14="http://schemas.microsoft.com/office/powerpoint/2010/main" val="450079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E194971-2F2D-44B0-8AE6-FF2DCCEE0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Oval 5">
            <a:extLst>
              <a:ext uri="{FF2B5EF4-FFF2-40B4-BE49-F238E27FC236}">
                <a16:creationId xmlns:a16="http://schemas.microsoft.com/office/drawing/2014/main" id="{1FF9A61E-EB11-4C46-82E1-3E00A3B4B4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E564EB3-35F2-4EFF-87DC-642DC02052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4C0648FB-4388-443C-8D4E-4A9FF03360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332F20-34EA-4D53-8695-413F791CF2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62671" y="4960137"/>
            <a:ext cx="4148329" cy="146304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Demo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A8D762E-DA8D-419A-BA44-68B93D3D92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1F8EC0-6D53-41A5-A82F-6C23A33E39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3" y="977048"/>
            <a:ext cx="9618133" cy="29609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6000" dirty="0">
                <a:solidFill>
                  <a:srgbClr val="FFFFFF"/>
                </a:solidFill>
              </a:rPr>
              <a:t>Layouts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7F95953-8E19-4C01-997F-0E959B52B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552199" y="5234457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93475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1891669" y="2220115"/>
            <a:ext cx="1525423" cy="499735"/>
          </a:xfrm>
          <a:prstGeom prst="roundRect">
            <a:avLst>
              <a:gd name="adj" fmla="val 0"/>
            </a:avLst>
          </a:prstGeom>
          <a:solidFill>
            <a:srgbClr val="008DB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24">
                <a:solidFill>
                  <a:schemeClr val="bg2"/>
                </a:solidFill>
                <a:cs typeface="Helvetica Light"/>
              </a:rPr>
              <a:t>ActivityIndicator</a:t>
            </a:r>
            <a:endParaRPr lang="en-US" sz="1324" dirty="0">
              <a:solidFill>
                <a:schemeClr val="bg2"/>
              </a:solidFill>
              <a:cs typeface="Helvetica Light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3605107" y="2220115"/>
            <a:ext cx="1525423" cy="499735"/>
          </a:xfrm>
          <a:prstGeom prst="roundRect">
            <a:avLst>
              <a:gd name="adj" fmla="val 0"/>
            </a:avLst>
          </a:prstGeom>
          <a:solidFill>
            <a:srgbClr val="008DB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24" dirty="0" err="1">
                <a:solidFill>
                  <a:schemeClr val="bg2"/>
                </a:solidFill>
                <a:cs typeface="Helvetica Light"/>
              </a:rPr>
              <a:t>BoxView</a:t>
            </a:r>
            <a:endParaRPr lang="en-US" sz="1324" dirty="0">
              <a:solidFill>
                <a:schemeClr val="bg2"/>
              </a:solidFill>
              <a:cs typeface="Helvetica Light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5318545" y="2220115"/>
            <a:ext cx="1525423" cy="499735"/>
          </a:xfrm>
          <a:prstGeom prst="roundRect">
            <a:avLst>
              <a:gd name="adj" fmla="val 0"/>
            </a:avLst>
          </a:prstGeom>
          <a:solidFill>
            <a:srgbClr val="008DB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24" dirty="0">
                <a:solidFill>
                  <a:schemeClr val="bg2"/>
                </a:solidFill>
                <a:cs typeface="Helvetica Light"/>
              </a:rPr>
              <a:t>Button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7031983" y="2220115"/>
            <a:ext cx="1525423" cy="499735"/>
          </a:xfrm>
          <a:prstGeom prst="roundRect">
            <a:avLst>
              <a:gd name="adj" fmla="val 0"/>
            </a:avLst>
          </a:prstGeom>
          <a:solidFill>
            <a:srgbClr val="008DB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24" dirty="0" err="1">
                <a:solidFill>
                  <a:schemeClr val="bg2"/>
                </a:solidFill>
                <a:cs typeface="Helvetica Light"/>
              </a:rPr>
              <a:t>DatePicker</a:t>
            </a:r>
            <a:endParaRPr lang="en-US" sz="1324" dirty="0">
              <a:solidFill>
                <a:schemeClr val="bg2"/>
              </a:solidFill>
              <a:cs typeface="Helvetica Light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8745420" y="2220115"/>
            <a:ext cx="1525423" cy="499735"/>
          </a:xfrm>
          <a:prstGeom prst="roundRect">
            <a:avLst>
              <a:gd name="adj" fmla="val 0"/>
            </a:avLst>
          </a:prstGeom>
          <a:solidFill>
            <a:srgbClr val="008DB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24" dirty="0">
                <a:solidFill>
                  <a:schemeClr val="bg2"/>
                </a:solidFill>
                <a:cs typeface="Helvetica Light"/>
              </a:rPr>
              <a:t>Editor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1891669" y="2915648"/>
            <a:ext cx="1525423" cy="499735"/>
          </a:xfrm>
          <a:prstGeom prst="roundRect">
            <a:avLst>
              <a:gd name="adj" fmla="val 0"/>
            </a:avLst>
          </a:prstGeom>
          <a:solidFill>
            <a:srgbClr val="008DB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24" dirty="0">
                <a:solidFill>
                  <a:schemeClr val="bg2"/>
                </a:solidFill>
                <a:cs typeface="Helvetica Light"/>
              </a:rPr>
              <a:t>Entry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3605107" y="2915648"/>
            <a:ext cx="1525423" cy="499735"/>
          </a:xfrm>
          <a:prstGeom prst="roundRect">
            <a:avLst>
              <a:gd name="adj" fmla="val 0"/>
            </a:avLst>
          </a:prstGeom>
          <a:solidFill>
            <a:srgbClr val="008DB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24" dirty="0">
                <a:solidFill>
                  <a:schemeClr val="bg2"/>
                </a:solidFill>
                <a:cs typeface="Helvetica Light"/>
              </a:rPr>
              <a:t>Image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5318545" y="2915648"/>
            <a:ext cx="1525423" cy="499735"/>
          </a:xfrm>
          <a:prstGeom prst="roundRect">
            <a:avLst>
              <a:gd name="adj" fmla="val 0"/>
            </a:avLst>
          </a:prstGeom>
          <a:solidFill>
            <a:srgbClr val="008DB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24" dirty="0">
                <a:solidFill>
                  <a:schemeClr val="bg2"/>
                </a:solidFill>
                <a:cs typeface="Helvetica Light"/>
              </a:rPr>
              <a:t>Label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1891669" y="3611182"/>
            <a:ext cx="1525423" cy="499735"/>
          </a:xfrm>
          <a:prstGeom prst="roundRect">
            <a:avLst>
              <a:gd name="adj" fmla="val 0"/>
            </a:avLst>
          </a:prstGeom>
          <a:solidFill>
            <a:srgbClr val="008DB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24" dirty="0" err="1">
                <a:solidFill>
                  <a:schemeClr val="bg2"/>
                </a:solidFill>
                <a:cs typeface="Helvetica Light"/>
              </a:rPr>
              <a:t>OpenGLView</a:t>
            </a:r>
            <a:endParaRPr lang="en-US" sz="1324" dirty="0">
              <a:solidFill>
                <a:schemeClr val="bg2"/>
              </a:solidFill>
              <a:cs typeface="Helvetica Light"/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3605107" y="3611182"/>
            <a:ext cx="1525423" cy="499735"/>
          </a:xfrm>
          <a:prstGeom prst="roundRect">
            <a:avLst>
              <a:gd name="adj" fmla="val 0"/>
            </a:avLst>
          </a:prstGeom>
          <a:solidFill>
            <a:srgbClr val="008DB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24" dirty="0">
                <a:solidFill>
                  <a:schemeClr val="bg2"/>
                </a:solidFill>
                <a:cs typeface="Helvetica Light"/>
              </a:rPr>
              <a:t>Picker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5318545" y="3611182"/>
            <a:ext cx="1525423" cy="499735"/>
          </a:xfrm>
          <a:prstGeom prst="roundRect">
            <a:avLst>
              <a:gd name="adj" fmla="val 0"/>
            </a:avLst>
          </a:prstGeom>
          <a:solidFill>
            <a:srgbClr val="008DB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24" dirty="0" err="1">
                <a:solidFill>
                  <a:schemeClr val="bg2"/>
                </a:solidFill>
                <a:cs typeface="Helvetica Light"/>
              </a:rPr>
              <a:t>ProgressBar</a:t>
            </a:r>
            <a:endParaRPr lang="en-US" sz="1324" dirty="0">
              <a:solidFill>
                <a:schemeClr val="bg2"/>
              </a:solidFill>
              <a:cs typeface="Helvetica Light"/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7031983" y="3611182"/>
            <a:ext cx="1525423" cy="499735"/>
          </a:xfrm>
          <a:prstGeom prst="roundRect">
            <a:avLst>
              <a:gd name="adj" fmla="val 0"/>
            </a:avLst>
          </a:prstGeom>
          <a:solidFill>
            <a:srgbClr val="008DB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24" dirty="0" err="1">
                <a:solidFill>
                  <a:schemeClr val="bg2"/>
                </a:solidFill>
                <a:cs typeface="Helvetica Light"/>
              </a:rPr>
              <a:t>SearchBar</a:t>
            </a:r>
            <a:endParaRPr lang="en-US" sz="1324" dirty="0">
              <a:solidFill>
                <a:schemeClr val="bg2"/>
              </a:solidFill>
              <a:cs typeface="Helvetica Light"/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8745419" y="2915647"/>
            <a:ext cx="1525423" cy="499735"/>
          </a:xfrm>
          <a:prstGeom prst="roundRect">
            <a:avLst>
              <a:gd name="adj" fmla="val 0"/>
            </a:avLst>
          </a:prstGeom>
          <a:solidFill>
            <a:srgbClr val="008DB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24" dirty="0">
                <a:solidFill>
                  <a:schemeClr val="bg2"/>
                </a:solidFill>
                <a:cs typeface="Helvetica Light"/>
              </a:rPr>
              <a:t>Slider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8745419" y="3611179"/>
            <a:ext cx="1525423" cy="499735"/>
          </a:xfrm>
          <a:prstGeom prst="roundRect">
            <a:avLst>
              <a:gd name="adj" fmla="val 0"/>
            </a:avLst>
          </a:prstGeom>
          <a:solidFill>
            <a:srgbClr val="008DB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24" dirty="0">
                <a:solidFill>
                  <a:schemeClr val="bg2"/>
                </a:solidFill>
                <a:cs typeface="Helvetica Light"/>
              </a:rPr>
              <a:t>Stepper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1888719" y="4306714"/>
            <a:ext cx="1525423" cy="499735"/>
          </a:xfrm>
          <a:prstGeom prst="roundRect">
            <a:avLst>
              <a:gd name="adj" fmla="val 0"/>
            </a:avLst>
          </a:prstGeom>
          <a:solidFill>
            <a:srgbClr val="008DB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sz="1324" dirty="0" err="1">
                <a:solidFill>
                  <a:schemeClr val="bg2"/>
                </a:solidFill>
                <a:cs typeface="Helvetica Light"/>
              </a:rPr>
              <a:t>WebView</a:t>
            </a:r>
            <a:endParaRPr lang="sk-SK" sz="1324" dirty="0">
              <a:solidFill>
                <a:schemeClr val="bg2"/>
              </a:solidFill>
              <a:cs typeface="Helvetica Light"/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3602156" y="4306713"/>
            <a:ext cx="1525423" cy="499735"/>
          </a:xfrm>
          <a:prstGeom prst="roundRect">
            <a:avLst>
              <a:gd name="adj" fmla="val 0"/>
            </a:avLst>
          </a:prstGeom>
          <a:solidFill>
            <a:srgbClr val="008DB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24" dirty="0" err="1">
                <a:solidFill>
                  <a:schemeClr val="bg2"/>
                </a:solidFill>
                <a:cs typeface="Helvetica Light"/>
              </a:rPr>
              <a:t>TableView</a:t>
            </a:r>
            <a:endParaRPr lang="en-US" sz="1324" dirty="0">
              <a:solidFill>
                <a:schemeClr val="bg2"/>
              </a:solidFill>
              <a:cs typeface="Helvetica Light"/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5315593" y="4306712"/>
            <a:ext cx="1525423" cy="499735"/>
          </a:xfrm>
          <a:prstGeom prst="roundRect">
            <a:avLst>
              <a:gd name="adj" fmla="val 0"/>
            </a:avLst>
          </a:prstGeom>
          <a:solidFill>
            <a:srgbClr val="008DB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24" dirty="0" err="1">
                <a:solidFill>
                  <a:schemeClr val="bg2"/>
                </a:solidFill>
                <a:cs typeface="Helvetica Light"/>
              </a:rPr>
              <a:t>ListView</a:t>
            </a:r>
            <a:endParaRPr lang="en-US" sz="1324" dirty="0">
              <a:solidFill>
                <a:schemeClr val="bg2"/>
              </a:solidFill>
              <a:cs typeface="Helvetica Light"/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8745420" y="4312449"/>
            <a:ext cx="1525423" cy="499735"/>
          </a:xfrm>
          <a:prstGeom prst="roundRect">
            <a:avLst>
              <a:gd name="adj" fmla="val 0"/>
            </a:avLst>
          </a:prstGeom>
          <a:solidFill>
            <a:srgbClr val="008DB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24" dirty="0" err="1">
                <a:solidFill>
                  <a:schemeClr val="bg2"/>
                </a:solidFill>
                <a:cs typeface="Helvetica Light"/>
              </a:rPr>
              <a:t>EntryCell</a:t>
            </a:r>
            <a:endParaRPr lang="en-US" sz="1324" dirty="0">
              <a:solidFill>
                <a:schemeClr val="bg2"/>
              </a:solidFill>
              <a:cs typeface="Helvetica Light"/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1891669" y="5002249"/>
            <a:ext cx="1525423" cy="499735"/>
          </a:xfrm>
          <a:prstGeom prst="roundRect">
            <a:avLst>
              <a:gd name="adj" fmla="val 0"/>
            </a:avLst>
          </a:prstGeom>
          <a:solidFill>
            <a:srgbClr val="008DB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24" dirty="0" err="1">
                <a:solidFill>
                  <a:schemeClr val="bg2"/>
                </a:solidFill>
                <a:cs typeface="Helvetica Light"/>
              </a:rPr>
              <a:t>ImageCell</a:t>
            </a:r>
            <a:endParaRPr lang="en-US" sz="1324" dirty="0">
              <a:solidFill>
                <a:schemeClr val="bg2"/>
              </a:solidFill>
              <a:cs typeface="Helvetica Light"/>
            </a:endParaRPr>
          </a:p>
        </p:txBody>
      </p:sp>
      <p:sp>
        <p:nvSpPr>
          <p:cNvPr id="31" name="Rounded Rectangle 30"/>
          <p:cNvSpPr/>
          <p:nvPr/>
        </p:nvSpPr>
        <p:spPr>
          <a:xfrm>
            <a:off x="3605107" y="5002249"/>
            <a:ext cx="1525423" cy="499735"/>
          </a:xfrm>
          <a:prstGeom prst="roundRect">
            <a:avLst>
              <a:gd name="adj" fmla="val 0"/>
            </a:avLst>
          </a:prstGeom>
          <a:solidFill>
            <a:srgbClr val="008DB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24" dirty="0" err="1">
                <a:solidFill>
                  <a:schemeClr val="bg2"/>
                </a:solidFill>
                <a:cs typeface="Helvetica Light"/>
              </a:rPr>
              <a:t>SwitchCell</a:t>
            </a:r>
            <a:endParaRPr lang="en-US" sz="1324" dirty="0">
              <a:solidFill>
                <a:schemeClr val="bg2"/>
              </a:solidFill>
              <a:cs typeface="Helvetica Light"/>
            </a:endParaRPr>
          </a:p>
        </p:txBody>
      </p:sp>
      <p:sp>
        <p:nvSpPr>
          <p:cNvPr id="32" name="Rounded Rectangle 31"/>
          <p:cNvSpPr/>
          <p:nvPr/>
        </p:nvSpPr>
        <p:spPr>
          <a:xfrm>
            <a:off x="7029030" y="4306711"/>
            <a:ext cx="1525423" cy="499735"/>
          </a:xfrm>
          <a:prstGeom prst="roundRect">
            <a:avLst>
              <a:gd name="adj" fmla="val 0"/>
            </a:avLst>
          </a:prstGeom>
          <a:solidFill>
            <a:srgbClr val="008DB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24" dirty="0" err="1">
                <a:solidFill>
                  <a:schemeClr val="bg2"/>
                </a:solidFill>
                <a:cs typeface="Helvetica Light"/>
              </a:rPr>
              <a:t>TextCell</a:t>
            </a:r>
            <a:endParaRPr lang="en-US" sz="1324" dirty="0">
              <a:solidFill>
                <a:schemeClr val="bg2"/>
              </a:solidFill>
              <a:cs typeface="Helvetica Light"/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5315592" y="5002249"/>
            <a:ext cx="1525423" cy="499735"/>
          </a:xfrm>
          <a:prstGeom prst="roundRect">
            <a:avLst>
              <a:gd name="adj" fmla="val 0"/>
            </a:avLst>
          </a:prstGeom>
          <a:solidFill>
            <a:srgbClr val="008DB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24" dirty="0" err="1">
                <a:solidFill>
                  <a:schemeClr val="bg2"/>
                </a:solidFill>
                <a:cs typeface="Helvetica Light"/>
              </a:rPr>
              <a:t>ViewCell</a:t>
            </a:r>
            <a:endParaRPr lang="en-US" sz="1324" dirty="0">
              <a:solidFill>
                <a:schemeClr val="bg2"/>
              </a:solidFill>
              <a:cs typeface="Helvetica Light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sk-SK" dirty="0"/>
              <a:t>Ovládací prvky</a:t>
            </a:r>
            <a:endParaRPr lang="en-US" dirty="0"/>
          </a:p>
        </p:txBody>
      </p:sp>
      <p:sp>
        <p:nvSpPr>
          <p:cNvPr id="34" name="Rounded Rectangle 17"/>
          <p:cNvSpPr/>
          <p:nvPr/>
        </p:nvSpPr>
        <p:spPr>
          <a:xfrm>
            <a:off x="7031983" y="2915648"/>
            <a:ext cx="1525423" cy="499735"/>
          </a:xfrm>
          <a:prstGeom prst="roundRect">
            <a:avLst>
              <a:gd name="adj" fmla="val 0"/>
            </a:avLst>
          </a:prstGeom>
          <a:solidFill>
            <a:srgbClr val="008DB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24" dirty="0" err="1">
                <a:solidFill>
                  <a:schemeClr val="bg2"/>
                </a:solidFill>
                <a:cs typeface="Helvetica Light"/>
              </a:rPr>
              <a:t>TimePicker</a:t>
            </a:r>
            <a:endParaRPr lang="en-US" sz="1324" dirty="0">
              <a:solidFill>
                <a:schemeClr val="bg2"/>
              </a:solidFill>
              <a:cs typeface="Helvetica Light"/>
            </a:endParaRPr>
          </a:p>
        </p:txBody>
      </p:sp>
      <p:sp>
        <p:nvSpPr>
          <p:cNvPr id="35" name="Rounded Rectangle 32">
            <a:extLst>
              <a:ext uri="{FF2B5EF4-FFF2-40B4-BE49-F238E27FC236}">
                <a16:creationId xmlns:a16="http://schemas.microsoft.com/office/drawing/2014/main" id="{05763E95-3B59-47A2-9D38-4A49CB42D32B}"/>
              </a:ext>
            </a:extLst>
          </p:cNvPr>
          <p:cNvSpPr/>
          <p:nvPr/>
        </p:nvSpPr>
        <p:spPr>
          <a:xfrm>
            <a:off x="7026077" y="5002240"/>
            <a:ext cx="1525423" cy="499735"/>
          </a:xfrm>
          <a:prstGeom prst="roundRect">
            <a:avLst>
              <a:gd name="adj" fmla="val 0"/>
            </a:avLst>
          </a:prstGeom>
          <a:solidFill>
            <a:srgbClr val="008DB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sz="1324" dirty="0" err="1">
                <a:solidFill>
                  <a:schemeClr val="bg2"/>
                </a:solidFill>
                <a:cs typeface="Helvetica Light"/>
              </a:rPr>
              <a:t>Map</a:t>
            </a:r>
            <a:endParaRPr lang="en-US" sz="1324" dirty="0">
              <a:solidFill>
                <a:schemeClr val="bg2"/>
              </a:solidFill>
              <a:cs typeface="Helvetica Light"/>
            </a:endParaRPr>
          </a:p>
        </p:txBody>
      </p:sp>
      <p:sp>
        <p:nvSpPr>
          <p:cNvPr id="36" name="Rounded Rectangle 32">
            <a:extLst>
              <a:ext uri="{FF2B5EF4-FFF2-40B4-BE49-F238E27FC236}">
                <a16:creationId xmlns:a16="http://schemas.microsoft.com/office/drawing/2014/main" id="{A3A0E90F-D87D-43BD-BA87-4276851706EB}"/>
              </a:ext>
            </a:extLst>
          </p:cNvPr>
          <p:cNvSpPr/>
          <p:nvPr/>
        </p:nvSpPr>
        <p:spPr>
          <a:xfrm>
            <a:off x="8745418" y="5013719"/>
            <a:ext cx="1525423" cy="499735"/>
          </a:xfrm>
          <a:prstGeom prst="roundRect">
            <a:avLst>
              <a:gd name="adj" fmla="val 0"/>
            </a:avLst>
          </a:prstGeom>
          <a:solidFill>
            <a:srgbClr val="008DB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24" dirty="0">
                <a:solidFill>
                  <a:schemeClr val="bg2"/>
                </a:solidFill>
                <a:cs typeface="Helvetica Light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8496252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0CB20-28A0-4425-B4EB-BE750363D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sk-SK" dirty="0" err="1"/>
              <a:t>Prezentace</a:t>
            </a:r>
            <a:r>
              <a:rPr lang="sk-SK" dirty="0"/>
              <a:t> obsahu</a:t>
            </a:r>
            <a:endParaRPr lang="cs-CZ" dirty="0"/>
          </a:p>
        </p:txBody>
      </p:sp>
      <p:pic>
        <p:nvPicPr>
          <p:cNvPr id="1028" name="Picture 4" descr="https://docs.microsoft.com/en-us/xamarin/xamarin-forms/user-interface/controls/views-images/Label-Large.png#lightbox">
            <a:extLst>
              <a:ext uri="{FF2B5EF4-FFF2-40B4-BE49-F238E27FC236}">
                <a16:creationId xmlns:a16="http://schemas.microsoft.com/office/drawing/2014/main" id="{0ECB0A6B-A099-43B5-9D75-E4C2F04DBAD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5373" y="1761745"/>
            <a:ext cx="2438400" cy="2280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s://docs.microsoft.com/en-us/xamarin/xamarin-forms/user-interface/controls/views-images/Image-Large.png#lightbox">
            <a:extLst>
              <a:ext uri="{FF2B5EF4-FFF2-40B4-BE49-F238E27FC236}">
                <a16:creationId xmlns:a16="http://schemas.microsoft.com/office/drawing/2014/main" id="{9C042F05-7343-4F92-BBD0-03ACFAA957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1761744"/>
            <a:ext cx="2438400" cy="2280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s://docs.microsoft.com/en-us/xamarin/xamarin-forms/user-interface/controls/views-images/BoxView-Large.png#lightbox">
            <a:extLst>
              <a:ext uri="{FF2B5EF4-FFF2-40B4-BE49-F238E27FC236}">
                <a16:creationId xmlns:a16="http://schemas.microsoft.com/office/drawing/2014/main" id="{F72AB114-E5C7-4927-8738-4A38C7CA7C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8228" y="1764701"/>
            <a:ext cx="2438401" cy="2277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s://docs.microsoft.com/en-us/xamarin/xamarin-forms/user-interface/controls/views-images/WebView-Large.png#lightbox">
            <a:extLst>
              <a:ext uri="{FF2B5EF4-FFF2-40B4-BE49-F238E27FC236}">
                <a16:creationId xmlns:a16="http://schemas.microsoft.com/office/drawing/2014/main" id="{31D86B78-00F4-4997-9F46-D92E7BF3AF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6344" y="4310321"/>
            <a:ext cx="2561822" cy="2398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docs.microsoft.com/en-us/xamarin/xamarin-forms/user-interface/controls/views-images/OpenGLView-Large.png#lightbox">
            <a:extLst>
              <a:ext uri="{FF2B5EF4-FFF2-40B4-BE49-F238E27FC236}">
                <a16:creationId xmlns:a16="http://schemas.microsoft.com/office/drawing/2014/main" id="{DB0C0DA7-B971-49F3-AE7C-195FE42B32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0699" y="4385497"/>
            <a:ext cx="2410602" cy="2248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s://docs.microsoft.com/en-us/xamarin/xamarin-forms/user-interface/controls/views-images/Map-Large.png#lightbox">
            <a:extLst>
              <a:ext uri="{FF2B5EF4-FFF2-40B4-BE49-F238E27FC236}">
                <a16:creationId xmlns:a16="http://schemas.microsoft.com/office/drawing/2014/main" id="{11A3D593-120E-469C-A2DF-972587660D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9784" y="4389849"/>
            <a:ext cx="2415286" cy="2243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004330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0CB20-28A0-4425-B4EB-BE750363D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err="1"/>
              <a:t>Akce</a:t>
            </a:r>
            <a:endParaRPr lang="cs-CZ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0ECB0A6B-A099-43B5-9D75-E4C2F04DBAD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/>
        </p:blipFill>
        <p:spPr bwMode="auto">
          <a:xfrm>
            <a:off x="1727093" y="1761745"/>
            <a:ext cx="2434959" cy="2280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9C042F05-7343-4F92-BBD0-03ACFAA957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4881820" y="1761744"/>
            <a:ext cx="2428359" cy="2280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F72AB114-E5C7-4927-8738-4A38C7CA7C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/>
        </p:blipFill>
        <p:spPr bwMode="auto">
          <a:xfrm>
            <a:off x="8032972" y="1764701"/>
            <a:ext cx="2428913" cy="2277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50A0D26D-0385-4391-AE65-7537A1BA11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/>
        </p:blipFill>
        <p:spPr bwMode="auto">
          <a:xfrm>
            <a:off x="1696344" y="4336260"/>
            <a:ext cx="2561822" cy="2346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>
            <a:extLst>
              <a:ext uri="{FF2B5EF4-FFF2-40B4-BE49-F238E27FC236}">
                <a16:creationId xmlns:a16="http://schemas.microsoft.com/office/drawing/2014/main" id="{F8A6E065-4943-42E7-9E4E-E8D237D3E5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/>
          <a:stretch/>
        </p:blipFill>
        <p:spPr bwMode="auto">
          <a:xfrm>
            <a:off x="4890699" y="4404753"/>
            <a:ext cx="2410602" cy="2209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624367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0CB20-28A0-4425-B4EB-BE750363D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err="1"/>
              <a:t>Nastavov</a:t>
            </a:r>
            <a:r>
              <a:rPr lang="sk-SK" dirty="0" err="1"/>
              <a:t>ání</a:t>
            </a:r>
            <a:r>
              <a:rPr lang="sk-SK" dirty="0"/>
              <a:t> </a:t>
            </a:r>
            <a:r>
              <a:rPr lang="sk-SK" dirty="0" err="1"/>
              <a:t>hodnot</a:t>
            </a:r>
            <a:endParaRPr lang="cs-CZ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0ECB0A6B-A099-43B5-9D75-E4C2F04DBAD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/>
        </p:blipFill>
        <p:spPr bwMode="auto">
          <a:xfrm>
            <a:off x="1725373" y="1764872"/>
            <a:ext cx="2438400" cy="2273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9C042F05-7343-4F92-BBD0-03ACFAA957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4876800" y="1761823"/>
            <a:ext cx="2438400" cy="2279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F72AB114-E5C7-4927-8738-4A38C7CA7C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/>
        </p:blipFill>
        <p:spPr bwMode="auto">
          <a:xfrm>
            <a:off x="8029725" y="1764701"/>
            <a:ext cx="2435407" cy="2277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31D86B78-00F4-4997-9F46-D92E7BF3AF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/>
        </p:blipFill>
        <p:spPr bwMode="auto">
          <a:xfrm>
            <a:off x="1696344" y="4317146"/>
            <a:ext cx="2561822" cy="2384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DB0C0DA7-B971-49F3-AE7C-195FE42B32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/>
          <a:stretch/>
        </p:blipFill>
        <p:spPr bwMode="auto">
          <a:xfrm>
            <a:off x="4890699" y="4398665"/>
            <a:ext cx="2410602" cy="2221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>
            <a:extLst>
              <a:ext uri="{FF2B5EF4-FFF2-40B4-BE49-F238E27FC236}">
                <a16:creationId xmlns:a16="http://schemas.microsoft.com/office/drawing/2014/main" id="{AD62A0A2-DB62-4DEF-BCFF-3B4E0CAC61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/>
          <a:srcRect/>
          <a:stretch/>
        </p:blipFill>
        <p:spPr bwMode="auto">
          <a:xfrm>
            <a:off x="8039784" y="4392737"/>
            <a:ext cx="2415286" cy="2238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883143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0CB20-28A0-4425-B4EB-BE750363D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sk-SK" dirty="0" err="1"/>
              <a:t>Editace</a:t>
            </a:r>
            <a:r>
              <a:rPr lang="sk-SK" dirty="0"/>
              <a:t> textu</a:t>
            </a:r>
            <a:endParaRPr lang="cs-CZ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0ECB0A6B-A099-43B5-9D75-E4C2F04DBAD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/>
        </p:blipFill>
        <p:spPr bwMode="auto">
          <a:xfrm>
            <a:off x="1731384" y="1761745"/>
            <a:ext cx="2426376" cy="2280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9C042F05-7343-4F92-BBD0-03ACFAA957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4881820" y="1766517"/>
            <a:ext cx="2428359" cy="2270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243309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0CB20-28A0-4425-B4EB-BE750363D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sk-SK" dirty="0" err="1"/>
              <a:t>Indikace</a:t>
            </a:r>
            <a:r>
              <a:rPr lang="sk-SK" dirty="0"/>
              <a:t> aktivity</a:t>
            </a:r>
            <a:endParaRPr lang="cs-CZ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0ECB0A6B-A099-43B5-9D75-E4C2F04DBAD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/>
        </p:blipFill>
        <p:spPr bwMode="auto">
          <a:xfrm>
            <a:off x="1731384" y="1763870"/>
            <a:ext cx="2426376" cy="2275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9C042F05-7343-4F92-BBD0-03ACFAA957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4881820" y="1770380"/>
            <a:ext cx="2428359" cy="2262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736067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0CB20-28A0-4425-B4EB-BE750363D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err="1"/>
              <a:t>kolekce</a:t>
            </a:r>
            <a:endParaRPr lang="cs-CZ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0ECB0A6B-A099-43B5-9D75-E4C2F04DBAD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/>
        </p:blipFill>
        <p:spPr bwMode="auto">
          <a:xfrm>
            <a:off x="1728633" y="1764872"/>
            <a:ext cx="2431879" cy="2273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9C042F05-7343-4F92-BBD0-03ACFAA957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4876800" y="1764871"/>
            <a:ext cx="2438400" cy="2273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F72AB114-E5C7-4927-8738-4A38C7CA7C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/>
        </p:blipFill>
        <p:spPr bwMode="auto">
          <a:xfrm>
            <a:off x="8029725" y="1764701"/>
            <a:ext cx="2435407" cy="2277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31D86B78-00F4-4997-9F46-D92E7BF3AF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/>
        </p:blipFill>
        <p:spPr bwMode="auto">
          <a:xfrm>
            <a:off x="1702863" y="4317146"/>
            <a:ext cx="2548784" cy="2384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5FB19B4-3889-4B36-A1BB-347D596C8C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/>
          <a:stretch/>
        </p:blipFill>
        <p:spPr bwMode="auto">
          <a:xfrm>
            <a:off x="4890699" y="4401289"/>
            <a:ext cx="2410602" cy="2216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F91700F2-6365-429B-8C7B-59938AB3F2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/>
          <a:srcRect/>
          <a:stretch/>
        </p:blipFill>
        <p:spPr bwMode="auto">
          <a:xfrm>
            <a:off x="8039784" y="4405550"/>
            <a:ext cx="2415286" cy="2212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887306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err="1"/>
              <a:t>ViewCell</a:t>
            </a:r>
            <a:endParaRPr lang="cs-CZ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8088" y="1710887"/>
            <a:ext cx="2304256" cy="4663376"/>
          </a:xfrm>
          <a:prstGeom prst="rect">
            <a:avLst/>
          </a:prstGeom>
        </p:spPr>
      </p:pic>
      <p:pic>
        <p:nvPicPr>
          <p:cNvPr id="12" name="Content Placeholder 11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665" y="1710887"/>
            <a:ext cx="2312463" cy="4663376"/>
          </a:xfrm>
        </p:spPr>
      </p:pic>
    </p:spTree>
    <p:extLst>
      <p:ext uri="{BB962C8B-B14F-4D97-AF65-F5344CB8AC3E}">
        <p14:creationId xmlns:p14="http://schemas.microsoft.com/office/powerpoint/2010/main" val="132336753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err="1"/>
              <a:t>Xamarin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65600" y="1876762"/>
            <a:ext cx="4545200" cy="3720011"/>
          </a:xfrm>
        </p:spPr>
        <p:txBody>
          <a:bodyPr wrap="square" lIns="45720" anchor="ctr"/>
          <a:lstStyle/>
          <a:p>
            <a:r>
              <a:rPr lang="sk-SK" dirty="0" err="1"/>
              <a:t>Společná</a:t>
            </a:r>
            <a:r>
              <a:rPr lang="sk-SK" dirty="0"/>
              <a:t> logika pro </a:t>
            </a:r>
            <a:r>
              <a:rPr lang="sk-SK" dirty="0" err="1"/>
              <a:t>všechny</a:t>
            </a:r>
            <a:r>
              <a:rPr lang="sk-SK" dirty="0"/>
              <a:t> platformy</a:t>
            </a:r>
          </a:p>
          <a:p>
            <a:r>
              <a:rPr lang="sk-SK" dirty="0"/>
              <a:t>UI </a:t>
            </a:r>
            <a:r>
              <a:rPr lang="sk-SK" dirty="0" err="1"/>
              <a:t>psáno</a:t>
            </a:r>
            <a:r>
              <a:rPr lang="sk-SK" dirty="0"/>
              <a:t> v C</a:t>
            </a:r>
            <a:r>
              <a:rPr lang="cs-CZ" dirty="0"/>
              <a:t>#</a:t>
            </a:r>
          </a:p>
          <a:p>
            <a:r>
              <a:rPr lang="cs-CZ" dirty="0" err="1"/>
              <a:t>Mo</a:t>
            </a:r>
            <a:r>
              <a:rPr lang="sk-SK" dirty="0" err="1"/>
              <a:t>žnost</a:t>
            </a:r>
            <a:r>
              <a:rPr lang="sk-SK" dirty="0"/>
              <a:t> </a:t>
            </a:r>
            <a:r>
              <a:rPr lang="sk-SK" dirty="0" err="1"/>
              <a:t>využít</a:t>
            </a:r>
            <a:r>
              <a:rPr lang="sk-SK" dirty="0"/>
              <a:t> vývoj podobný vývoji pro </a:t>
            </a:r>
            <a:r>
              <a:rPr lang="sk-SK" dirty="0" err="1"/>
              <a:t>specifické</a:t>
            </a:r>
            <a:r>
              <a:rPr lang="sk-SK" dirty="0"/>
              <a:t> platformy</a:t>
            </a:r>
            <a:endParaRPr lang="cs-CZ" dirty="0"/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2273940" y="4733155"/>
            <a:ext cx="3377351" cy="3865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cs-CZ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Segoe UI Light" pitchFamily="34" charset="0"/>
                <a:ea typeface="+mn-ea"/>
                <a:cs typeface="Segoe UI Light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912">
                <a:solidFill>
                  <a:schemeClr val="tx1"/>
                </a:solidFill>
                <a:latin typeface="+mn-lt"/>
              </a:rPr>
              <a:t>Xamari</a:t>
            </a:r>
            <a:r>
              <a:rPr lang="sk-SK" sz="1912">
                <a:solidFill>
                  <a:schemeClr val="tx1"/>
                </a:solidFill>
                <a:latin typeface="+mn-lt"/>
              </a:rPr>
              <a:t>n</a:t>
            </a:r>
            <a:endParaRPr lang="sk-SK" sz="1912" dirty="0">
              <a:solidFill>
                <a:schemeClr val="tx1"/>
              </a:solidFill>
              <a:latin typeface="+mn-lt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541176" y="2793452"/>
            <a:ext cx="5110115" cy="2803321"/>
            <a:chOff x="2819400" y="2108200"/>
            <a:chExt cx="5994400" cy="3238500"/>
          </a:xfrm>
        </p:grpSpPr>
        <p:sp>
          <p:nvSpPr>
            <p:cNvPr id="6" name="Rectangle 5"/>
            <p:cNvSpPr/>
            <p:nvPr/>
          </p:nvSpPr>
          <p:spPr bwMode="auto">
            <a:xfrm>
              <a:off x="2819400" y="2108200"/>
              <a:ext cx="1981200" cy="457200"/>
            </a:xfrm>
            <a:prstGeom prst="rect">
              <a:avLst/>
            </a:prstGeom>
            <a:solidFill>
              <a:srgbClr val="AA59A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67232" tIns="67232" rIns="25215" bIns="25215" rtlCol="0" anchor="ctr" anchorCtr="0"/>
            <a:lstStyle/>
            <a:p>
              <a:pPr algn="ctr" defTabSz="685529"/>
              <a:r>
                <a:rPr lang="en-US" sz="15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 </a:t>
              </a:r>
              <a:r>
                <a:rPr lang="en-US" sz="1500" dirty="0">
                  <a:solidFill>
                    <a:schemeClr val="bg1"/>
                  </a:solidFill>
                </a:rPr>
                <a:t>iOS C# UI</a:t>
              </a:r>
            </a:p>
          </p:txBody>
        </p:sp>
        <p:sp>
          <p:nvSpPr>
            <p:cNvPr id="7" name="Rectangle 6"/>
            <p:cNvSpPr/>
            <p:nvPr/>
          </p:nvSpPr>
          <p:spPr bwMode="auto">
            <a:xfrm>
              <a:off x="2819400" y="2588312"/>
              <a:ext cx="5994400" cy="2758388"/>
            </a:xfrm>
            <a:prstGeom prst="rect">
              <a:avLst/>
            </a:prstGeom>
            <a:solidFill>
              <a:srgbClr val="82B0BD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67232" tIns="67232" rIns="25215" bIns="25215" rtlCol="0" anchor="ctr" anchorCtr="0"/>
            <a:lstStyle/>
            <a:p>
              <a:pPr algn="ctr" defTabSz="685577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5000" dirty="0">
                  <a:solidFill>
                    <a:schemeClr val="bg1"/>
                  </a:solidFill>
                  <a:latin typeface="+mj-lt"/>
                </a:rPr>
                <a:t>Shared C# Backend</a:t>
              </a:r>
            </a:p>
          </p:txBody>
        </p:sp>
        <p:sp>
          <p:nvSpPr>
            <p:cNvPr id="9" name="Rectangle 8"/>
            <p:cNvSpPr/>
            <p:nvPr/>
          </p:nvSpPr>
          <p:spPr bwMode="auto">
            <a:xfrm>
              <a:off x="4826000" y="2108200"/>
              <a:ext cx="1981200" cy="457200"/>
            </a:xfrm>
            <a:prstGeom prst="rect">
              <a:avLst/>
            </a:prstGeom>
            <a:solidFill>
              <a:srgbClr val="7DC567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67232" tIns="67232" rIns="25215" bIns="25215" rtlCol="0" anchor="ctr" anchorCtr="0"/>
            <a:lstStyle/>
            <a:p>
              <a:pPr algn="ctr" defTabSz="685529"/>
              <a:r>
                <a:rPr lang="en-US" sz="1500" dirty="0">
                  <a:solidFill>
                    <a:schemeClr val="bg1"/>
                  </a:solidFill>
                </a:rPr>
                <a:t>Android C# UI</a:t>
              </a:r>
            </a:p>
          </p:txBody>
        </p:sp>
        <p:sp>
          <p:nvSpPr>
            <p:cNvPr id="10" name="Rectangle 9"/>
            <p:cNvSpPr/>
            <p:nvPr/>
          </p:nvSpPr>
          <p:spPr bwMode="auto">
            <a:xfrm>
              <a:off x="6832600" y="2108200"/>
              <a:ext cx="1981200" cy="457200"/>
            </a:xfrm>
            <a:prstGeom prst="rect">
              <a:avLst/>
            </a:prstGeom>
            <a:solidFill>
              <a:srgbClr val="00BBF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67232" tIns="67232" rIns="25215" bIns="25215" rtlCol="0" anchor="ctr" anchorCtr="0"/>
            <a:lstStyle/>
            <a:p>
              <a:pPr algn="ctr" defTabSz="685529"/>
              <a:r>
                <a:rPr lang="en-US" sz="1500" dirty="0">
                  <a:solidFill>
                    <a:srgbClr val="00BBF1"/>
                  </a:solidFill>
                  <a:ea typeface="Segoe UI" pitchFamily="34" charset="0"/>
                  <a:cs typeface="Segoe UI" pitchFamily="34" charset="0"/>
                </a:rPr>
                <a:t> </a:t>
              </a:r>
              <a:r>
                <a:rPr lang="en-US" sz="1500" dirty="0">
                  <a:solidFill>
                    <a:schemeClr val="bg1"/>
                  </a:solidFill>
                </a:rPr>
                <a:t>Windows C# UI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972857" y="1876762"/>
            <a:ext cx="4224432" cy="698792"/>
            <a:chOff x="1371601" y="1838670"/>
            <a:chExt cx="3797300" cy="628137"/>
          </a:xfrm>
        </p:grpSpPr>
        <p:grpSp>
          <p:nvGrpSpPr>
            <p:cNvPr id="14" name="Group 13"/>
            <p:cNvGrpSpPr/>
            <p:nvPr/>
          </p:nvGrpSpPr>
          <p:grpSpPr>
            <a:xfrm>
              <a:off x="1371601" y="1841014"/>
              <a:ext cx="625793" cy="625793"/>
              <a:chOff x="2057400" y="2654300"/>
              <a:chExt cx="1028700" cy="1028700"/>
            </a:xfrm>
          </p:grpSpPr>
          <p:sp>
            <p:nvSpPr>
              <p:cNvPr id="21" name="Oval 20"/>
              <p:cNvSpPr/>
              <p:nvPr/>
            </p:nvSpPr>
            <p:spPr bwMode="auto">
              <a:xfrm>
                <a:off x="2057400" y="2654300"/>
                <a:ext cx="1028700" cy="1028700"/>
              </a:xfrm>
              <a:prstGeom prst="ellipse">
                <a:avLst/>
              </a:prstGeom>
              <a:solidFill>
                <a:srgbClr val="AA59A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67232" tIns="67232" rIns="25215" bIns="25215" rtlCol="0" anchor="b" anchorCtr="0"/>
              <a:lstStyle/>
              <a:p>
                <a:pPr algn="ctr" defTabSz="685529"/>
                <a:endParaRPr lang="en-US" sz="588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22" name="Picture 21"/>
              <p:cNvPicPr>
                <a:picLocks noChangeAspect="1"/>
              </p:cNvPicPr>
              <p:nvPr/>
            </p:nvPicPr>
            <p:blipFill>
              <a:blip r:embed="rId2"/>
              <a:srcRect/>
              <a:stretch/>
            </p:blipFill>
            <p:spPr>
              <a:xfrm>
                <a:off x="2319102" y="2887010"/>
                <a:ext cx="468071" cy="482398"/>
              </a:xfrm>
              <a:prstGeom prst="rect">
                <a:avLst/>
              </a:prstGeom>
            </p:spPr>
          </p:pic>
        </p:grpSp>
        <p:grpSp>
          <p:nvGrpSpPr>
            <p:cNvPr id="15" name="Group 14"/>
            <p:cNvGrpSpPr/>
            <p:nvPr/>
          </p:nvGrpSpPr>
          <p:grpSpPr>
            <a:xfrm>
              <a:off x="2991123" y="1838670"/>
              <a:ext cx="625793" cy="625793"/>
              <a:chOff x="3810000" y="3073400"/>
              <a:chExt cx="1028700" cy="1028700"/>
            </a:xfrm>
          </p:grpSpPr>
          <p:sp>
            <p:nvSpPr>
              <p:cNvPr id="19" name="Oval 18"/>
              <p:cNvSpPr/>
              <p:nvPr/>
            </p:nvSpPr>
            <p:spPr bwMode="auto">
              <a:xfrm>
                <a:off x="3810000" y="3073400"/>
                <a:ext cx="1028700" cy="1028700"/>
              </a:xfrm>
              <a:prstGeom prst="ellipse">
                <a:avLst/>
              </a:prstGeom>
              <a:solidFill>
                <a:srgbClr val="7DC567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67232" tIns="67232" rIns="25215" bIns="25215" rtlCol="0" anchor="b" anchorCtr="0"/>
              <a:lstStyle/>
              <a:p>
                <a:pPr algn="ctr" defTabSz="685529"/>
                <a:endParaRPr lang="en-US" sz="588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20" name="Picture 19"/>
              <p:cNvPicPr>
                <a:picLocks noChangeAspect="1"/>
              </p:cNvPicPr>
              <p:nvPr/>
            </p:nvPicPr>
            <p:blipFill>
              <a:blip r:embed="rId3"/>
              <a:srcRect/>
              <a:stretch/>
            </p:blipFill>
            <p:spPr>
              <a:xfrm>
                <a:off x="4097336" y="3331470"/>
                <a:ext cx="434973" cy="500016"/>
              </a:xfrm>
              <a:prstGeom prst="rect">
                <a:avLst/>
              </a:prstGeom>
            </p:spPr>
          </p:pic>
        </p:grpSp>
        <p:grpSp>
          <p:nvGrpSpPr>
            <p:cNvPr id="16" name="Group 15"/>
            <p:cNvGrpSpPr/>
            <p:nvPr/>
          </p:nvGrpSpPr>
          <p:grpSpPr>
            <a:xfrm>
              <a:off x="4543108" y="1838670"/>
              <a:ext cx="625793" cy="625793"/>
              <a:chOff x="6083300" y="3073400"/>
              <a:chExt cx="1028700" cy="1028700"/>
            </a:xfrm>
          </p:grpSpPr>
          <p:sp>
            <p:nvSpPr>
              <p:cNvPr id="17" name="Oval 16"/>
              <p:cNvSpPr/>
              <p:nvPr/>
            </p:nvSpPr>
            <p:spPr bwMode="auto">
              <a:xfrm>
                <a:off x="6083300" y="3073400"/>
                <a:ext cx="1028700" cy="1028700"/>
              </a:xfrm>
              <a:prstGeom prst="ellipse">
                <a:avLst/>
              </a:prstGeom>
              <a:solidFill>
                <a:srgbClr val="00BBF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67232" tIns="67232" rIns="25215" bIns="25215" rtlCol="0" anchor="b" anchorCtr="0"/>
              <a:lstStyle/>
              <a:p>
                <a:pPr algn="ctr" defTabSz="685529"/>
                <a:endParaRPr lang="en-US" sz="588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8" name="Picture 17"/>
              <p:cNvPicPr>
                <a:picLocks noChangeAspect="1"/>
              </p:cNvPicPr>
              <p:nvPr/>
            </p:nvPicPr>
            <p:blipFill>
              <a:blip r:embed="rId4"/>
              <a:srcRect/>
              <a:stretch/>
            </p:blipFill>
            <p:spPr>
              <a:xfrm>
                <a:off x="6419479" y="3365500"/>
                <a:ext cx="358852" cy="434973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95627599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0CB20-28A0-4425-B4EB-BE750363D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Pop-ups</a:t>
            </a:r>
            <a:endParaRPr lang="cs-CZ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0ECB0A6B-A099-43B5-9D75-E4C2F04DBAD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/>
        </p:blipFill>
        <p:spPr bwMode="auto">
          <a:xfrm>
            <a:off x="1733645" y="1763870"/>
            <a:ext cx="2421853" cy="2275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9C042F05-7343-4F92-BBD0-03ACFAA957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4881820" y="1781694"/>
            <a:ext cx="2428359" cy="2240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774262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82A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1926433" y="1073945"/>
            <a:ext cx="8741569" cy="675085"/>
          </a:xfrm>
        </p:spPr>
        <p:txBody>
          <a:bodyPr>
            <a:normAutofit fontScale="90000"/>
          </a:bodyPr>
          <a:lstStyle/>
          <a:p>
            <a:pPr algn="l"/>
            <a:r>
              <a:rPr lang="sk-SK" dirty="0">
                <a:solidFill>
                  <a:schemeClr val="bg2"/>
                </a:solidFill>
              </a:rPr>
              <a:t>Komerční komponenty</a:t>
            </a:r>
            <a:endParaRPr lang="en-US" dirty="0">
              <a:solidFill>
                <a:schemeClr val="bg2"/>
              </a:solidFill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1810841" y="2637270"/>
            <a:ext cx="8572061" cy="2487154"/>
            <a:chOff x="388937" y="2881508"/>
            <a:chExt cx="11658598" cy="3382702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88937" y="2881508"/>
              <a:ext cx="11620500" cy="1884100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27038" y="4380110"/>
              <a:ext cx="11620497" cy="18841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10957216"/>
      </p:ext>
    </p:extLst>
  </p:cSld>
  <p:clrMapOvr>
    <a:masterClrMapping/>
  </p:clrMapOvr>
  <p:transition spd="slow">
    <p:push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dpis 3">
            <a:extLst>
              <a:ext uri="{FF2B5EF4-FFF2-40B4-BE49-F238E27FC236}">
                <a16:creationId xmlns:a16="http://schemas.microsoft.com/office/drawing/2014/main" id="{A2FB38B9-C873-497B-8279-2D1A98BA8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cs-CZ" dirty="0"/>
              <a:t>Stránky</a:t>
            </a:r>
            <a:endParaRPr lang="en-US" dirty="0"/>
          </a:p>
        </p:txBody>
      </p:sp>
      <p:sp>
        <p:nvSpPr>
          <p:cNvPr id="6" name="Zástupný symbol pro obsah 5">
            <a:extLst>
              <a:ext uri="{FF2B5EF4-FFF2-40B4-BE49-F238E27FC236}">
                <a16:creationId xmlns:a16="http://schemas.microsoft.com/office/drawing/2014/main" id="{E32A623E-3F45-414D-8636-A4FF2E881A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056875" y="1812762"/>
            <a:ext cx="3010688" cy="4689190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cs-CZ" sz="3000" b="1" dirty="0" err="1"/>
              <a:t>ContentPage</a:t>
            </a:r>
            <a:endParaRPr lang="cs-CZ" sz="3000" b="1" dirty="0"/>
          </a:p>
          <a:p>
            <a:pPr algn="ctr"/>
            <a:r>
              <a:rPr lang="cs-CZ" sz="2400" dirty="0"/>
              <a:t>Jednoduchý obsah</a:t>
            </a:r>
          </a:p>
        </p:txBody>
      </p:sp>
      <p:pic>
        <p:nvPicPr>
          <p:cNvPr id="7" name="Obrázek 6">
            <a:extLst>
              <a:ext uri="{FF2B5EF4-FFF2-40B4-BE49-F238E27FC236}">
                <a16:creationId xmlns:a16="http://schemas.microsoft.com/office/drawing/2014/main" id="{BBD126C9-A16C-42F6-88D3-3BD9144CCD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4" r="164"/>
          <a:stretch/>
        </p:blipFill>
        <p:spPr>
          <a:xfrm>
            <a:off x="2570831" y="3272268"/>
            <a:ext cx="1982776" cy="3441593"/>
          </a:xfrm>
          <a:prstGeom prst="rect">
            <a:avLst/>
          </a:prstGeom>
        </p:spPr>
      </p:pic>
      <p:sp>
        <p:nvSpPr>
          <p:cNvPr id="10" name="Zástupný symbol pro obsah 5">
            <a:extLst>
              <a:ext uri="{FF2B5EF4-FFF2-40B4-BE49-F238E27FC236}">
                <a16:creationId xmlns:a16="http://schemas.microsoft.com/office/drawing/2014/main" id="{3A73B6E8-8F96-4C8D-A65E-5C71AE716C80}"/>
              </a:ext>
            </a:extLst>
          </p:cNvPr>
          <p:cNvSpPr txBox="1">
            <a:spLocks/>
          </p:cNvSpPr>
          <p:nvPr/>
        </p:nvSpPr>
        <p:spPr>
          <a:xfrm>
            <a:off x="7124438" y="1812762"/>
            <a:ext cx="3010688" cy="468919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cs-CZ" sz="3000" b="1" dirty="0" err="1"/>
              <a:t>FlyoutPage</a:t>
            </a:r>
            <a:endParaRPr lang="sk-SK" sz="3000" b="1" dirty="0"/>
          </a:p>
          <a:p>
            <a:pPr marL="0" indent="0" algn="ctr">
              <a:buNone/>
            </a:pPr>
            <a:r>
              <a:rPr lang="cs-CZ" sz="2500" dirty="0"/>
              <a:t>Seznam + detail položky</a:t>
            </a:r>
          </a:p>
        </p:txBody>
      </p:sp>
      <p:pic>
        <p:nvPicPr>
          <p:cNvPr id="13" name="Obrázek 5">
            <a:extLst>
              <a:ext uri="{FF2B5EF4-FFF2-40B4-BE49-F238E27FC236}">
                <a16:creationId xmlns:a16="http://schemas.microsoft.com/office/drawing/2014/main" id="{C648C75A-8224-4950-B253-85F8640AA9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84" r="884"/>
          <a:stretch/>
        </p:blipFill>
        <p:spPr>
          <a:xfrm>
            <a:off x="7655725" y="3272269"/>
            <a:ext cx="1948114" cy="3441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693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dpis 3">
            <a:extLst>
              <a:ext uri="{FF2B5EF4-FFF2-40B4-BE49-F238E27FC236}">
                <a16:creationId xmlns:a16="http://schemas.microsoft.com/office/drawing/2014/main" id="{A2FB38B9-C873-497B-8279-2D1A98BA8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cs-CZ" dirty="0"/>
              <a:t>Stránky</a:t>
            </a:r>
            <a:endParaRPr lang="en-US" dirty="0"/>
          </a:p>
        </p:txBody>
      </p:sp>
      <p:sp>
        <p:nvSpPr>
          <p:cNvPr id="6" name="Zástupný symbol pro obsah 5">
            <a:extLst>
              <a:ext uri="{FF2B5EF4-FFF2-40B4-BE49-F238E27FC236}">
                <a16:creationId xmlns:a16="http://schemas.microsoft.com/office/drawing/2014/main" id="{E32A623E-3F45-414D-8636-A4FF2E881A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056875" y="1812762"/>
            <a:ext cx="3010688" cy="4689190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cs-CZ" sz="3000" b="1" dirty="0" err="1"/>
              <a:t>TabbedPage</a:t>
            </a:r>
            <a:endParaRPr lang="cs-CZ" sz="3000" b="1" dirty="0"/>
          </a:p>
          <a:p>
            <a:pPr algn="ctr"/>
            <a:r>
              <a:rPr lang="cs-CZ" sz="2500" dirty="0"/>
              <a:t>Záložky</a:t>
            </a:r>
          </a:p>
        </p:txBody>
      </p:sp>
      <p:pic>
        <p:nvPicPr>
          <p:cNvPr id="7" name="Obrázek 6">
            <a:extLst>
              <a:ext uri="{FF2B5EF4-FFF2-40B4-BE49-F238E27FC236}">
                <a16:creationId xmlns:a16="http://schemas.microsoft.com/office/drawing/2014/main" id="{BBD126C9-A16C-42F6-88D3-3BD9144CCD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65" r="4365"/>
          <a:stretch/>
        </p:blipFill>
        <p:spPr>
          <a:xfrm>
            <a:off x="2570831" y="3272268"/>
            <a:ext cx="1982776" cy="3441593"/>
          </a:xfrm>
          <a:prstGeom prst="rect">
            <a:avLst/>
          </a:prstGeom>
        </p:spPr>
      </p:pic>
      <p:sp>
        <p:nvSpPr>
          <p:cNvPr id="10" name="Zástupný symbol pro obsah 5">
            <a:extLst>
              <a:ext uri="{FF2B5EF4-FFF2-40B4-BE49-F238E27FC236}">
                <a16:creationId xmlns:a16="http://schemas.microsoft.com/office/drawing/2014/main" id="{3A73B6E8-8F96-4C8D-A65E-5C71AE716C80}"/>
              </a:ext>
            </a:extLst>
          </p:cNvPr>
          <p:cNvSpPr txBox="1">
            <a:spLocks/>
          </p:cNvSpPr>
          <p:nvPr/>
        </p:nvSpPr>
        <p:spPr>
          <a:xfrm>
            <a:off x="7124438" y="1812762"/>
            <a:ext cx="3010688" cy="468919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cs-CZ" sz="3000" b="1" dirty="0" err="1"/>
              <a:t>CarouselPage</a:t>
            </a:r>
            <a:endParaRPr lang="sk-SK" sz="3000" b="1" dirty="0"/>
          </a:p>
          <a:p>
            <a:pPr marL="0" indent="0" algn="ctr">
              <a:buNone/>
            </a:pPr>
            <a:r>
              <a:rPr lang="cs-CZ" sz="2500" dirty="0"/>
              <a:t>Stránky vedle sebe</a:t>
            </a:r>
          </a:p>
        </p:txBody>
      </p:sp>
      <p:pic>
        <p:nvPicPr>
          <p:cNvPr id="13" name="Obrázek 5">
            <a:extLst>
              <a:ext uri="{FF2B5EF4-FFF2-40B4-BE49-F238E27FC236}">
                <a16:creationId xmlns:a16="http://schemas.microsoft.com/office/drawing/2014/main" id="{C648C75A-8224-4950-B253-85F8640AA9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96" r="5596"/>
          <a:stretch/>
        </p:blipFill>
        <p:spPr>
          <a:xfrm>
            <a:off x="7655725" y="3272269"/>
            <a:ext cx="1948114" cy="3441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061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dpis 3">
            <a:extLst>
              <a:ext uri="{FF2B5EF4-FFF2-40B4-BE49-F238E27FC236}">
                <a16:creationId xmlns:a16="http://schemas.microsoft.com/office/drawing/2014/main" id="{A2FB38B9-C873-497B-8279-2D1A98BA8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cs-CZ" dirty="0"/>
              <a:t>Stránky</a:t>
            </a:r>
            <a:endParaRPr lang="en-US" dirty="0"/>
          </a:p>
        </p:txBody>
      </p:sp>
      <p:sp>
        <p:nvSpPr>
          <p:cNvPr id="6" name="Zástupný symbol pro obsah 5">
            <a:extLst>
              <a:ext uri="{FF2B5EF4-FFF2-40B4-BE49-F238E27FC236}">
                <a16:creationId xmlns:a16="http://schemas.microsoft.com/office/drawing/2014/main" id="{E32A623E-3F45-414D-8636-A4FF2E881A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90656" y="1755612"/>
            <a:ext cx="3010688" cy="4689190"/>
          </a:xfrm>
        </p:spPr>
        <p:txBody>
          <a:bodyPr>
            <a:normAutofit/>
          </a:bodyPr>
          <a:lstStyle/>
          <a:p>
            <a:r>
              <a:rPr lang="cs-CZ" sz="3000" b="1" dirty="0" err="1"/>
              <a:t>NavigationPage</a:t>
            </a:r>
            <a:endParaRPr lang="cs-CZ" sz="3000" b="1" dirty="0"/>
          </a:p>
          <a:p>
            <a:pPr algn="ctr"/>
            <a:r>
              <a:rPr lang="cs-CZ" sz="2500" dirty="0"/>
              <a:t>Aby fungovala navigace</a:t>
            </a:r>
            <a:endParaRPr lang="cs-CZ" sz="2500" b="1" dirty="0"/>
          </a:p>
          <a:p>
            <a:pPr marL="0" indent="0" algn="ctr">
              <a:buNone/>
            </a:pPr>
            <a:endParaRPr lang="cs-CZ" sz="2500" dirty="0"/>
          </a:p>
        </p:txBody>
      </p:sp>
      <p:pic>
        <p:nvPicPr>
          <p:cNvPr id="7" name="Obrázek 6">
            <a:extLst>
              <a:ext uri="{FF2B5EF4-FFF2-40B4-BE49-F238E27FC236}">
                <a16:creationId xmlns:a16="http://schemas.microsoft.com/office/drawing/2014/main" id="{BBD126C9-A16C-42F6-88D3-3BD9144CCD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14" r="2314"/>
          <a:stretch/>
        </p:blipFill>
        <p:spPr>
          <a:xfrm>
            <a:off x="5104612" y="3215118"/>
            <a:ext cx="1982776" cy="3441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930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Nadpis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sk-SK" dirty="0"/>
              <a:t>Stránky</a:t>
            </a:r>
          </a:p>
        </p:txBody>
      </p:sp>
      <p:sp>
        <p:nvSpPr>
          <p:cNvPr id="4" name="Zástupný symbol pro obsah 2">
            <a:extLst>
              <a:ext uri="{FF2B5EF4-FFF2-40B4-BE49-F238E27FC236}">
                <a16:creationId xmlns:a16="http://schemas.microsoft.com/office/drawing/2014/main" id="{E4A45E84-EEEA-43EE-ACB9-63A5A7622F30}"/>
              </a:ext>
            </a:extLst>
          </p:cNvPr>
          <p:cNvSpPr txBox="1">
            <a:spLocks/>
          </p:cNvSpPr>
          <p:nvPr/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dirty="0"/>
              <a:t>První, co se zobrazí, je v souboru </a:t>
            </a:r>
            <a:r>
              <a:rPr lang="cs-CZ" dirty="0" err="1"/>
              <a:t>App.xaml.cs</a:t>
            </a:r>
            <a:endParaRPr lang="cs-CZ" dirty="0"/>
          </a:p>
          <a:p>
            <a:pPr lvl="1"/>
            <a:r>
              <a:rPr lang="cs-CZ" dirty="0"/>
              <a:t>Defaultně </a:t>
            </a:r>
            <a:r>
              <a:rPr lang="cs-CZ" dirty="0" err="1"/>
              <a:t>MainPage</a:t>
            </a:r>
            <a:endParaRPr lang="cs-CZ" dirty="0"/>
          </a:p>
          <a:p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1478045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23AC34A-38FD-4A2E-A372-F66EE6F7C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err="1"/>
              <a:t>Xamarin.Forms</a:t>
            </a:r>
            <a:endParaRPr lang="cs-CZ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6C02A71-3AAA-4214-AC8C-00ED4C1E8B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Framework pro </a:t>
            </a:r>
            <a:r>
              <a:rPr lang="cs-CZ" dirty="0"/>
              <a:t>tvorbu</a:t>
            </a:r>
            <a:r>
              <a:rPr lang="en-US" dirty="0"/>
              <a:t> UI</a:t>
            </a:r>
          </a:p>
          <a:p>
            <a:r>
              <a:rPr lang="cs-CZ" dirty="0" err="1"/>
              <a:t>Neovlyvňuje</a:t>
            </a:r>
            <a:r>
              <a:rPr lang="cs-CZ" dirty="0"/>
              <a:t> výkon aplikace</a:t>
            </a:r>
          </a:p>
          <a:p>
            <a:r>
              <a:rPr lang="cs-CZ" dirty="0"/>
              <a:t>Společný pro všechny platformy</a:t>
            </a:r>
          </a:p>
          <a:p>
            <a:r>
              <a:rPr lang="cs-CZ" dirty="0"/>
              <a:t>Nativní UI na každé platformě</a:t>
            </a:r>
          </a:p>
        </p:txBody>
      </p:sp>
      <p:pic>
        <p:nvPicPr>
          <p:cNvPr id="8" name="Picture 7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1A822332-EE91-41E2-BDB0-1B481B8E1A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857" y="3981377"/>
            <a:ext cx="103262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410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Xamarin + </a:t>
            </a:r>
            <a:r>
              <a:rPr lang="en-US" dirty="0" err="1"/>
              <a:t>Xamarin.Forms</a:t>
            </a:r>
            <a:endParaRPr lang="en-US" dirty="0"/>
          </a:p>
        </p:txBody>
      </p:sp>
      <p:sp>
        <p:nvSpPr>
          <p:cNvPr id="97" name="Text Placeholder 2">
            <a:extLst>
              <a:ext uri="{FF2B5EF4-FFF2-40B4-BE49-F238E27FC236}">
                <a16:creationId xmlns:a16="http://schemas.microsoft.com/office/drawing/2014/main" id="{DF3B1284-5C1B-4105-A925-F0F3D03CD41C}"/>
              </a:ext>
            </a:extLst>
          </p:cNvPr>
          <p:cNvSpPr txBox="1">
            <a:spLocks/>
          </p:cNvSpPr>
          <p:nvPr/>
        </p:nvSpPr>
        <p:spPr>
          <a:xfrm>
            <a:off x="2273940" y="4733155"/>
            <a:ext cx="3377351" cy="3865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cs-CZ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Segoe UI Light" pitchFamily="34" charset="0"/>
                <a:ea typeface="+mn-ea"/>
                <a:cs typeface="Segoe UI Light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912">
                <a:solidFill>
                  <a:schemeClr val="tx1"/>
                </a:solidFill>
                <a:latin typeface="+mn-lt"/>
              </a:rPr>
              <a:t>Xamari</a:t>
            </a:r>
            <a:r>
              <a:rPr lang="sk-SK" sz="1912">
                <a:solidFill>
                  <a:schemeClr val="tx1"/>
                </a:solidFill>
                <a:latin typeface="+mn-lt"/>
              </a:rPr>
              <a:t>n</a:t>
            </a:r>
            <a:endParaRPr lang="sk-SK" sz="1912" dirty="0">
              <a:solidFill>
                <a:schemeClr val="tx1"/>
              </a:solidFill>
              <a:latin typeface="+mn-lt"/>
            </a:endParaRPr>
          </a:p>
        </p:txBody>
      </p:sp>
      <p:grpSp>
        <p:nvGrpSpPr>
          <p:cNvPr id="98" name="Group 97">
            <a:extLst>
              <a:ext uri="{FF2B5EF4-FFF2-40B4-BE49-F238E27FC236}">
                <a16:creationId xmlns:a16="http://schemas.microsoft.com/office/drawing/2014/main" id="{15D3F7D1-9831-41A2-AD09-678954E34853}"/>
              </a:ext>
            </a:extLst>
          </p:cNvPr>
          <p:cNvGrpSpPr/>
          <p:nvPr/>
        </p:nvGrpSpPr>
        <p:grpSpPr>
          <a:xfrm>
            <a:off x="541176" y="2793452"/>
            <a:ext cx="5110115" cy="2803321"/>
            <a:chOff x="2819400" y="2108200"/>
            <a:chExt cx="5994400" cy="3238500"/>
          </a:xfrm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EA9930A3-C069-4350-8684-CACC35CD2313}"/>
                </a:ext>
              </a:extLst>
            </p:cNvPr>
            <p:cNvSpPr/>
            <p:nvPr/>
          </p:nvSpPr>
          <p:spPr bwMode="auto">
            <a:xfrm>
              <a:off x="2819400" y="2108200"/>
              <a:ext cx="1981200" cy="457200"/>
            </a:xfrm>
            <a:prstGeom prst="rect">
              <a:avLst/>
            </a:prstGeom>
            <a:solidFill>
              <a:srgbClr val="AA59A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67232" tIns="67232" rIns="25215" bIns="25215" rtlCol="0" anchor="ctr" anchorCtr="0"/>
            <a:lstStyle/>
            <a:p>
              <a:pPr algn="ctr" defTabSz="685529"/>
              <a:r>
                <a:rPr lang="en-US" sz="15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 </a:t>
              </a:r>
              <a:r>
                <a:rPr lang="en-US" sz="1500" dirty="0">
                  <a:solidFill>
                    <a:schemeClr val="bg1"/>
                  </a:solidFill>
                </a:rPr>
                <a:t>iOS C# UI</a:t>
              </a: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480576DC-FABF-40F8-9C6F-70D5C7713B4A}"/>
                </a:ext>
              </a:extLst>
            </p:cNvPr>
            <p:cNvSpPr/>
            <p:nvPr/>
          </p:nvSpPr>
          <p:spPr bwMode="auto">
            <a:xfrm>
              <a:off x="2819400" y="2588312"/>
              <a:ext cx="5994400" cy="2758388"/>
            </a:xfrm>
            <a:prstGeom prst="rect">
              <a:avLst/>
            </a:prstGeom>
            <a:solidFill>
              <a:srgbClr val="82B0BD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67232" tIns="67232" rIns="25215" bIns="25215" rtlCol="0" anchor="ctr" anchorCtr="0"/>
            <a:lstStyle/>
            <a:p>
              <a:pPr algn="ctr" defTabSz="685577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5000" dirty="0">
                  <a:solidFill>
                    <a:schemeClr val="bg1"/>
                  </a:solidFill>
                  <a:latin typeface="+mj-lt"/>
                </a:rPr>
                <a:t>Shared C# Backend</a:t>
              </a:r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AEF270B6-C67E-4FF9-AA90-C6102A9AF68F}"/>
                </a:ext>
              </a:extLst>
            </p:cNvPr>
            <p:cNvSpPr/>
            <p:nvPr/>
          </p:nvSpPr>
          <p:spPr bwMode="auto">
            <a:xfrm>
              <a:off x="4826000" y="2108200"/>
              <a:ext cx="1981200" cy="457200"/>
            </a:xfrm>
            <a:prstGeom prst="rect">
              <a:avLst/>
            </a:prstGeom>
            <a:solidFill>
              <a:srgbClr val="7DC567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67232" tIns="67232" rIns="25215" bIns="25215" rtlCol="0" anchor="ctr" anchorCtr="0"/>
            <a:lstStyle/>
            <a:p>
              <a:pPr algn="ctr" defTabSz="685529"/>
              <a:r>
                <a:rPr lang="en-US" sz="1500" dirty="0">
                  <a:solidFill>
                    <a:schemeClr val="bg1"/>
                  </a:solidFill>
                </a:rPr>
                <a:t>Android C# UI</a:t>
              </a:r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D4529636-6CE0-4700-8B7F-16C0A5462383}"/>
                </a:ext>
              </a:extLst>
            </p:cNvPr>
            <p:cNvSpPr/>
            <p:nvPr/>
          </p:nvSpPr>
          <p:spPr bwMode="auto">
            <a:xfrm>
              <a:off x="6832600" y="2108200"/>
              <a:ext cx="1981200" cy="457200"/>
            </a:xfrm>
            <a:prstGeom prst="rect">
              <a:avLst/>
            </a:prstGeom>
            <a:solidFill>
              <a:srgbClr val="00BBF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67232" tIns="67232" rIns="25215" bIns="25215" rtlCol="0" anchor="ctr" anchorCtr="0"/>
            <a:lstStyle/>
            <a:p>
              <a:pPr algn="ctr" defTabSz="685529"/>
              <a:r>
                <a:rPr lang="en-US" sz="1500" dirty="0">
                  <a:solidFill>
                    <a:srgbClr val="00BBF1"/>
                  </a:solidFill>
                  <a:ea typeface="Segoe UI" pitchFamily="34" charset="0"/>
                  <a:cs typeface="Segoe UI" pitchFamily="34" charset="0"/>
                </a:rPr>
                <a:t> </a:t>
              </a:r>
              <a:r>
                <a:rPr lang="en-US" sz="1500" dirty="0">
                  <a:solidFill>
                    <a:schemeClr val="bg1"/>
                  </a:solidFill>
                </a:rPr>
                <a:t>Windows C# UI</a:t>
              </a:r>
            </a:p>
          </p:txBody>
        </p: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60B3FD65-5DEE-47FB-9AA0-4E94AEA18A24}"/>
              </a:ext>
            </a:extLst>
          </p:cNvPr>
          <p:cNvGrpSpPr/>
          <p:nvPr/>
        </p:nvGrpSpPr>
        <p:grpSpPr>
          <a:xfrm>
            <a:off x="972857" y="1876762"/>
            <a:ext cx="4224432" cy="698792"/>
            <a:chOff x="1371601" y="1838670"/>
            <a:chExt cx="3797300" cy="628137"/>
          </a:xfrm>
        </p:grpSpPr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75A38A44-6A73-4DD5-A61E-BBCEFEE9CDBD}"/>
                </a:ext>
              </a:extLst>
            </p:cNvPr>
            <p:cNvGrpSpPr/>
            <p:nvPr/>
          </p:nvGrpSpPr>
          <p:grpSpPr>
            <a:xfrm>
              <a:off x="1371601" y="1841014"/>
              <a:ext cx="625793" cy="625793"/>
              <a:chOff x="2057400" y="2654300"/>
              <a:chExt cx="1028700" cy="1028700"/>
            </a:xfrm>
          </p:grpSpPr>
          <p:sp>
            <p:nvSpPr>
              <p:cNvPr id="111" name="Oval 110">
                <a:extLst>
                  <a:ext uri="{FF2B5EF4-FFF2-40B4-BE49-F238E27FC236}">
                    <a16:creationId xmlns:a16="http://schemas.microsoft.com/office/drawing/2014/main" id="{A31AA22E-57C4-4D8E-A378-27B1D6BC2CC2}"/>
                  </a:ext>
                </a:extLst>
              </p:cNvPr>
              <p:cNvSpPr/>
              <p:nvPr/>
            </p:nvSpPr>
            <p:spPr bwMode="auto">
              <a:xfrm>
                <a:off x="2057400" y="2654300"/>
                <a:ext cx="1028700" cy="1028700"/>
              </a:xfrm>
              <a:prstGeom prst="ellipse">
                <a:avLst/>
              </a:prstGeom>
              <a:solidFill>
                <a:srgbClr val="AA59A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67232" tIns="67232" rIns="25215" bIns="25215" rtlCol="0" anchor="b" anchorCtr="0"/>
              <a:lstStyle/>
              <a:p>
                <a:pPr algn="ctr" defTabSz="685529"/>
                <a:endParaRPr lang="en-US" sz="588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12" name="Picture 111">
                <a:extLst>
                  <a:ext uri="{FF2B5EF4-FFF2-40B4-BE49-F238E27FC236}">
                    <a16:creationId xmlns:a16="http://schemas.microsoft.com/office/drawing/2014/main" id="{93CD1A86-026E-4550-B2EA-F878A488A7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/>
              <a:stretch/>
            </p:blipFill>
            <p:spPr>
              <a:xfrm>
                <a:off x="2319102" y="2887010"/>
                <a:ext cx="468071" cy="482398"/>
              </a:xfrm>
              <a:prstGeom prst="rect">
                <a:avLst/>
              </a:prstGeom>
            </p:spPr>
          </p:pic>
        </p:grpSp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36CF34CD-16C3-4DE2-AB7F-583B05A322F0}"/>
                </a:ext>
              </a:extLst>
            </p:cNvPr>
            <p:cNvGrpSpPr/>
            <p:nvPr/>
          </p:nvGrpSpPr>
          <p:grpSpPr>
            <a:xfrm>
              <a:off x="2991123" y="1838670"/>
              <a:ext cx="625793" cy="625793"/>
              <a:chOff x="3810000" y="3073400"/>
              <a:chExt cx="1028700" cy="1028700"/>
            </a:xfrm>
          </p:grpSpPr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07E27F59-E911-43BA-8238-5681B7674C1A}"/>
                  </a:ext>
                </a:extLst>
              </p:cNvPr>
              <p:cNvSpPr/>
              <p:nvPr/>
            </p:nvSpPr>
            <p:spPr bwMode="auto">
              <a:xfrm>
                <a:off x="3810000" y="3073400"/>
                <a:ext cx="1028700" cy="1028700"/>
              </a:xfrm>
              <a:prstGeom prst="ellipse">
                <a:avLst/>
              </a:prstGeom>
              <a:solidFill>
                <a:srgbClr val="7DC567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67232" tIns="67232" rIns="25215" bIns="25215" rtlCol="0" anchor="b" anchorCtr="0"/>
              <a:lstStyle/>
              <a:p>
                <a:pPr algn="ctr" defTabSz="685529"/>
                <a:endParaRPr lang="en-US" sz="588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10" name="Picture 109">
                <a:extLst>
                  <a:ext uri="{FF2B5EF4-FFF2-40B4-BE49-F238E27FC236}">
                    <a16:creationId xmlns:a16="http://schemas.microsoft.com/office/drawing/2014/main" id="{FEF37478-1984-4976-8128-B83FA7AA54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/>
              <a:stretch/>
            </p:blipFill>
            <p:spPr>
              <a:xfrm>
                <a:off x="4097336" y="3331470"/>
                <a:ext cx="434973" cy="500016"/>
              </a:xfrm>
              <a:prstGeom prst="rect">
                <a:avLst/>
              </a:prstGeom>
            </p:spPr>
          </p:pic>
        </p:grpSp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4D30DFA9-3CEC-4875-B051-AA3B3F99F556}"/>
                </a:ext>
              </a:extLst>
            </p:cNvPr>
            <p:cNvGrpSpPr/>
            <p:nvPr/>
          </p:nvGrpSpPr>
          <p:grpSpPr>
            <a:xfrm>
              <a:off x="4543108" y="1838670"/>
              <a:ext cx="625793" cy="625793"/>
              <a:chOff x="6083300" y="3073400"/>
              <a:chExt cx="1028700" cy="1028700"/>
            </a:xfrm>
          </p:grpSpPr>
          <p:sp>
            <p:nvSpPr>
              <p:cNvPr id="107" name="Oval 106">
                <a:extLst>
                  <a:ext uri="{FF2B5EF4-FFF2-40B4-BE49-F238E27FC236}">
                    <a16:creationId xmlns:a16="http://schemas.microsoft.com/office/drawing/2014/main" id="{2B0271D3-47B5-4CB8-A3C3-A87B2479185A}"/>
                  </a:ext>
                </a:extLst>
              </p:cNvPr>
              <p:cNvSpPr/>
              <p:nvPr/>
            </p:nvSpPr>
            <p:spPr bwMode="auto">
              <a:xfrm>
                <a:off x="6083300" y="3073400"/>
                <a:ext cx="1028700" cy="1028700"/>
              </a:xfrm>
              <a:prstGeom prst="ellipse">
                <a:avLst/>
              </a:prstGeom>
              <a:solidFill>
                <a:srgbClr val="00BBF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67232" tIns="67232" rIns="25215" bIns="25215" rtlCol="0" anchor="b" anchorCtr="0"/>
              <a:lstStyle/>
              <a:p>
                <a:pPr algn="ctr" defTabSz="685529"/>
                <a:endParaRPr lang="en-US" sz="588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08" name="Picture 107">
                <a:extLst>
                  <a:ext uri="{FF2B5EF4-FFF2-40B4-BE49-F238E27FC236}">
                    <a16:creationId xmlns:a16="http://schemas.microsoft.com/office/drawing/2014/main" id="{2132FEA1-B40C-4AD5-AD20-25ABF63B89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/>
              <a:stretch/>
            </p:blipFill>
            <p:spPr>
              <a:xfrm>
                <a:off x="6419479" y="3365500"/>
                <a:ext cx="358852" cy="434973"/>
              </a:xfrm>
              <a:prstGeom prst="rect">
                <a:avLst/>
              </a:prstGeom>
            </p:spPr>
          </p:pic>
        </p:grpSp>
      </p:grpSp>
      <p:sp>
        <p:nvSpPr>
          <p:cNvPr id="129" name="Text Placeholder 3">
            <a:extLst>
              <a:ext uri="{FF2B5EF4-FFF2-40B4-BE49-F238E27FC236}">
                <a16:creationId xmlns:a16="http://schemas.microsoft.com/office/drawing/2014/main" id="{39CE8688-8E40-4B88-A6CD-5125431EA097}"/>
              </a:ext>
            </a:extLst>
          </p:cNvPr>
          <p:cNvSpPr txBox="1">
            <a:spLocks/>
          </p:cNvSpPr>
          <p:nvPr/>
        </p:nvSpPr>
        <p:spPr>
          <a:xfrm>
            <a:off x="1410767" y="5697318"/>
            <a:ext cx="3370931" cy="707886"/>
          </a:xfrm>
          <a:prstGeom prst="rect">
            <a:avLst/>
          </a:prstGeom>
        </p:spPr>
        <p:txBody>
          <a:bodyPr vert="horz" wrap="square" lIns="45720" tIns="45720" rIns="45720" bIns="4572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200"/>
              </a:spcAft>
              <a:buClr>
                <a:schemeClr val="tx1"/>
              </a:buClr>
              <a:buSzPct val="100000"/>
              <a:buFont typeface="Wingdings" pitchFamily="2" charset="2"/>
              <a:buNone/>
              <a:defRPr sz="2647" kern="120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  <a:defRPr sz="147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0407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  <a:tabLst/>
              <a:defRPr sz="147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3848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04218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4000" dirty="0">
                <a:solidFill>
                  <a:schemeClr val="tx1"/>
                </a:solidFill>
              </a:rPr>
              <a:t>Xamarin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E311F130-D8ED-4FE5-B250-87268E82A645}"/>
              </a:ext>
            </a:extLst>
          </p:cNvPr>
          <p:cNvSpPr txBox="1">
            <a:spLocks/>
          </p:cNvSpPr>
          <p:nvPr/>
        </p:nvSpPr>
        <p:spPr>
          <a:xfrm>
            <a:off x="8251559" y="4733155"/>
            <a:ext cx="3377351" cy="3865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cs-CZ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Segoe UI Light" pitchFamily="34" charset="0"/>
                <a:ea typeface="+mn-ea"/>
                <a:cs typeface="Segoe UI Light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912">
                <a:solidFill>
                  <a:schemeClr val="tx1"/>
                </a:solidFill>
                <a:latin typeface="+mn-lt"/>
              </a:rPr>
              <a:t>Xamari</a:t>
            </a:r>
            <a:r>
              <a:rPr lang="sk-SK" sz="1912">
                <a:solidFill>
                  <a:schemeClr val="tx1"/>
                </a:solidFill>
                <a:latin typeface="+mn-lt"/>
              </a:rPr>
              <a:t>n</a:t>
            </a:r>
            <a:endParaRPr lang="sk-SK" sz="1912" dirty="0">
              <a:solidFill>
                <a:schemeClr val="tx1"/>
              </a:solidFill>
              <a:latin typeface="+mn-lt"/>
            </a:endParaRP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292F04BF-1868-43B8-8471-28DCADB6B4E3}"/>
              </a:ext>
            </a:extLst>
          </p:cNvPr>
          <p:cNvGrpSpPr/>
          <p:nvPr/>
        </p:nvGrpSpPr>
        <p:grpSpPr>
          <a:xfrm>
            <a:off x="6518795" y="2793453"/>
            <a:ext cx="5110115" cy="2803322"/>
            <a:chOff x="2819400" y="2108201"/>
            <a:chExt cx="5994400" cy="3238501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CF5BD337-8D7B-4ABB-9929-3D5C071249BA}"/>
                </a:ext>
              </a:extLst>
            </p:cNvPr>
            <p:cNvSpPr/>
            <p:nvPr/>
          </p:nvSpPr>
          <p:spPr bwMode="auto">
            <a:xfrm>
              <a:off x="2819400" y="2108201"/>
              <a:ext cx="1981200" cy="118428"/>
            </a:xfrm>
            <a:prstGeom prst="rect">
              <a:avLst/>
            </a:prstGeom>
            <a:solidFill>
              <a:srgbClr val="AA59A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67232" tIns="67232" rIns="25215" bIns="25215" rtlCol="0" anchor="ctr" anchorCtr="0"/>
            <a:lstStyle/>
            <a:p>
              <a:pPr algn="ctr" defTabSz="685529"/>
              <a:endParaRPr lang="en-US" sz="1500" dirty="0">
                <a:solidFill>
                  <a:schemeClr val="bg1"/>
                </a:solidFill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776F21B3-BA20-4768-AFDB-56E0D77F8F6C}"/>
                </a:ext>
              </a:extLst>
            </p:cNvPr>
            <p:cNvSpPr/>
            <p:nvPr/>
          </p:nvSpPr>
          <p:spPr bwMode="auto">
            <a:xfrm>
              <a:off x="2819400" y="2949996"/>
              <a:ext cx="5994400" cy="2396706"/>
            </a:xfrm>
            <a:prstGeom prst="rect">
              <a:avLst/>
            </a:prstGeom>
            <a:solidFill>
              <a:srgbClr val="82B0BD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67232" tIns="67232" rIns="25215" bIns="25215" rtlCol="0" anchor="ctr" anchorCtr="0"/>
            <a:lstStyle/>
            <a:p>
              <a:pPr algn="ctr" defTabSz="685577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5000" dirty="0">
                  <a:solidFill>
                    <a:schemeClr val="bg1"/>
                  </a:solidFill>
                  <a:latin typeface="+mj-lt"/>
                </a:rPr>
                <a:t>Shared C# Backend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9E3819EA-788F-4DF9-824B-E18C3876B916}"/>
                </a:ext>
              </a:extLst>
            </p:cNvPr>
            <p:cNvSpPr/>
            <p:nvPr/>
          </p:nvSpPr>
          <p:spPr bwMode="auto">
            <a:xfrm>
              <a:off x="4826000" y="2108201"/>
              <a:ext cx="1981200" cy="118428"/>
            </a:xfrm>
            <a:prstGeom prst="rect">
              <a:avLst/>
            </a:prstGeom>
            <a:solidFill>
              <a:srgbClr val="7DC567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67232" tIns="67232" rIns="25215" bIns="25215" rtlCol="0" anchor="ctr" anchorCtr="0"/>
            <a:lstStyle/>
            <a:p>
              <a:pPr algn="ctr" defTabSz="685529"/>
              <a:endParaRPr lang="en-US" sz="1500" dirty="0">
                <a:solidFill>
                  <a:schemeClr val="bg1"/>
                </a:solidFill>
              </a:endParaRP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955C2E8A-70EE-4AED-8865-EC0274530EEB}"/>
                </a:ext>
              </a:extLst>
            </p:cNvPr>
            <p:cNvSpPr/>
            <p:nvPr/>
          </p:nvSpPr>
          <p:spPr bwMode="auto">
            <a:xfrm>
              <a:off x="6832600" y="2108201"/>
              <a:ext cx="1981200" cy="118428"/>
            </a:xfrm>
            <a:prstGeom prst="rect">
              <a:avLst/>
            </a:prstGeom>
            <a:solidFill>
              <a:srgbClr val="00BBF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67232" tIns="67232" rIns="25215" bIns="25215" rtlCol="0" anchor="ctr" anchorCtr="0"/>
            <a:lstStyle/>
            <a:p>
              <a:pPr algn="ctr" defTabSz="685529"/>
              <a:endParaRPr lang="en-US" sz="15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2170A73B-2052-4C6D-91DB-EE2C6E4908DB}"/>
              </a:ext>
            </a:extLst>
          </p:cNvPr>
          <p:cNvGrpSpPr/>
          <p:nvPr/>
        </p:nvGrpSpPr>
        <p:grpSpPr>
          <a:xfrm>
            <a:off x="6950476" y="1876762"/>
            <a:ext cx="4224432" cy="698792"/>
            <a:chOff x="1371601" y="1838670"/>
            <a:chExt cx="3797300" cy="628137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8A572947-B01A-403E-9509-00B48440D3F6}"/>
                </a:ext>
              </a:extLst>
            </p:cNvPr>
            <p:cNvGrpSpPr/>
            <p:nvPr/>
          </p:nvGrpSpPr>
          <p:grpSpPr>
            <a:xfrm>
              <a:off x="1371601" y="1841014"/>
              <a:ext cx="625793" cy="625793"/>
              <a:chOff x="2057400" y="2654300"/>
              <a:chExt cx="1028700" cy="1028700"/>
            </a:xfrm>
          </p:grpSpPr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2F7A7C43-0DE6-468F-B964-E3FFC9A37241}"/>
                  </a:ext>
                </a:extLst>
              </p:cNvPr>
              <p:cNvSpPr/>
              <p:nvPr/>
            </p:nvSpPr>
            <p:spPr bwMode="auto">
              <a:xfrm>
                <a:off x="2057400" y="2654300"/>
                <a:ext cx="1028700" cy="1028700"/>
              </a:xfrm>
              <a:prstGeom prst="ellipse">
                <a:avLst/>
              </a:prstGeom>
              <a:solidFill>
                <a:srgbClr val="AA59A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67232" tIns="67232" rIns="25215" bIns="25215" rtlCol="0" anchor="b" anchorCtr="0"/>
              <a:lstStyle/>
              <a:p>
                <a:pPr algn="ctr" defTabSz="685529"/>
                <a:endParaRPr lang="en-US" sz="588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69" name="Picture 68">
                <a:extLst>
                  <a:ext uri="{FF2B5EF4-FFF2-40B4-BE49-F238E27FC236}">
                    <a16:creationId xmlns:a16="http://schemas.microsoft.com/office/drawing/2014/main" id="{B6E1ACD6-166A-419C-9816-ADADE738D5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/>
              <a:stretch/>
            </p:blipFill>
            <p:spPr>
              <a:xfrm>
                <a:off x="2319102" y="2887010"/>
                <a:ext cx="468071" cy="482398"/>
              </a:xfrm>
              <a:prstGeom prst="rect">
                <a:avLst/>
              </a:prstGeom>
            </p:spPr>
          </p:pic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25B8C272-1570-41EC-BFB6-9D3426743932}"/>
                </a:ext>
              </a:extLst>
            </p:cNvPr>
            <p:cNvGrpSpPr/>
            <p:nvPr/>
          </p:nvGrpSpPr>
          <p:grpSpPr>
            <a:xfrm>
              <a:off x="2991123" y="1838670"/>
              <a:ext cx="625793" cy="625793"/>
              <a:chOff x="3810000" y="3073400"/>
              <a:chExt cx="1028700" cy="1028700"/>
            </a:xfrm>
          </p:grpSpPr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87B2B706-71CC-41F5-9F8C-5FD75AB745ED}"/>
                  </a:ext>
                </a:extLst>
              </p:cNvPr>
              <p:cNvSpPr/>
              <p:nvPr/>
            </p:nvSpPr>
            <p:spPr bwMode="auto">
              <a:xfrm>
                <a:off x="3810000" y="3073400"/>
                <a:ext cx="1028700" cy="1028700"/>
              </a:xfrm>
              <a:prstGeom prst="ellipse">
                <a:avLst/>
              </a:prstGeom>
              <a:solidFill>
                <a:srgbClr val="7DC567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67232" tIns="67232" rIns="25215" bIns="25215" rtlCol="0" anchor="b" anchorCtr="0"/>
              <a:lstStyle/>
              <a:p>
                <a:pPr algn="ctr" defTabSz="685529"/>
                <a:endParaRPr lang="en-US" sz="588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67" name="Picture 66">
                <a:extLst>
                  <a:ext uri="{FF2B5EF4-FFF2-40B4-BE49-F238E27FC236}">
                    <a16:creationId xmlns:a16="http://schemas.microsoft.com/office/drawing/2014/main" id="{20A639C9-6CB5-429A-9B67-8ABDB772DA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/>
              <a:stretch/>
            </p:blipFill>
            <p:spPr>
              <a:xfrm>
                <a:off x="4097336" y="3331470"/>
                <a:ext cx="434973" cy="500016"/>
              </a:xfrm>
              <a:prstGeom prst="rect">
                <a:avLst/>
              </a:prstGeom>
            </p:spPr>
          </p:pic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1C6E32BC-6845-4E37-B1EA-4B6E04E5A954}"/>
                </a:ext>
              </a:extLst>
            </p:cNvPr>
            <p:cNvGrpSpPr/>
            <p:nvPr/>
          </p:nvGrpSpPr>
          <p:grpSpPr>
            <a:xfrm>
              <a:off x="4543108" y="1838670"/>
              <a:ext cx="625793" cy="625793"/>
              <a:chOff x="6083300" y="3073400"/>
              <a:chExt cx="1028700" cy="1028700"/>
            </a:xfrm>
          </p:grpSpPr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84551C78-3889-42F5-AAE9-2FC9CE086954}"/>
                  </a:ext>
                </a:extLst>
              </p:cNvPr>
              <p:cNvSpPr/>
              <p:nvPr/>
            </p:nvSpPr>
            <p:spPr bwMode="auto">
              <a:xfrm>
                <a:off x="6083300" y="3073400"/>
                <a:ext cx="1028700" cy="1028700"/>
              </a:xfrm>
              <a:prstGeom prst="ellipse">
                <a:avLst/>
              </a:prstGeom>
              <a:solidFill>
                <a:srgbClr val="00BBF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67232" tIns="67232" rIns="25215" bIns="25215" rtlCol="0" anchor="b" anchorCtr="0"/>
              <a:lstStyle/>
              <a:p>
                <a:pPr algn="ctr" defTabSz="685529"/>
                <a:endParaRPr lang="en-US" sz="588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54" name="Picture 53">
                <a:extLst>
                  <a:ext uri="{FF2B5EF4-FFF2-40B4-BE49-F238E27FC236}">
                    <a16:creationId xmlns:a16="http://schemas.microsoft.com/office/drawing/2014/main" id="{B70ACE4D-3401-4F5C-8EBE-3D26A2D21D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/>
              <a:stretch/>
            </p:blipFill>
            <p:spPr>
              <a:xfrm>
                <a:off x="6419479" y="3365500"/>
                <a:ext cx="358852" cy="434973"/>
              </a:xfrm>
              <a:prstGeom prst="rect">
                <a:avLst/>
              </a:prstGeom>
            </p:spPr>
          </p:pic>
        </p:grpSp>
      </p:grpSp>
      <p:sp>
        <p:nvSpPr>
          <p:cNvPr id="70" name="Text Placeholder 3">
            <a:extLst>
              <a:ext uri="{FF2B5EF4-FFF2-40B4-BE49-F238E27FC236}">
                <a16:creationId xmlns:a16="http://schemas.microsoft.com/office/drawing/2014/main" id="{FB44B625-7BCE-4472-ABB5-EB78443F5749}"/>
              </a:ext>
            </a:extLst>
          </p:cNvPr>
          <p:cNvSpPr txBox="1">
            <a:spLocks/>
          </p:cNvSpPr>
          <p:nvPr/>
        </p:nvSpPr>
        <p:spPr>
          <a:xfrm>
            <a:off x="7388386" y="5697318"/>
            <a:ext cx="3370931" cy="707886"/>
          </a:xfrm>
          <a:prstGeom prst="rect">
            <a:avLst/>
          </a:prstGeom>
        </p:spPr>
        <p:txBody>
          <a:bodyPr vert="horz" wrap="square" lIns="45720" tIns="45720" rIns="45720" bIns="4572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200"/>
              </a:spcAft>
              <a:buClr>
                <a:schemeClr val="tx1"/>
              </a:buClr>
              <a:buSzPct val="100000"/>
              <a:buFont typeface="Wingdings" pitchFamily="2" charset="2"/>
              <a:buNone/>
              <a:defRPr sz="2647" kern="120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  <a:defRPr sz="147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0407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  <a:tabLst/>
              <a:defRPr sz="147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3848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04218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4000" dirty="0">
                <a:solidFill>
                  <a:schemeClr val="tx1"/>
                </a:solidFill>
              </a:rPr>
              <a:t>Xamarin</a:t>
            </a:r>
            <a:r>
              <a:rPr lang="sk-SK" sz="4000" dirty="0">
                <a:solidFill>
                  <a:schemeClr val="tx1"/>
                </a:solidFill>
              </a:rPr>
              <a:t>.Forms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9FFD354D-9048-4DE8-A5DE-A090FB66037F}"/>
              </a:ext>
            </a:extLst>
          </p:cNvPr>
          <p:cNvSpPr txBox="1"/>
          <p:nvPr/>
        </p:nvSpPr>
        <p:spPr>
          <a:xfrm>
            <a:off x="6522634" y="2919383"/>
            <a:ext cx="5106276" cy="579330"/>
          </a:xfrm>
          <a:prstGeom prst="rect">
            <a:avLst/>
          </a:prstGeom>
          <a:solidFill>
            <a:srgbClr val="0070C0"/>
          </a:solidFill>
        </p:spPr>
        <p:txBody>
          <a:bodyPr wrap="square" lIns="134464" tIns="107571" rIns="134464" bIns="107571" rtlCol="0">
            <a:spAutoFit/>
          </a:bodyPr>
          <a:lstStyle/>
          <a:p>
            <a:pPr algn="ctr" defTabSz="685577" fontAlgn="base">
              <a:spcBef>
                <a:spcPct val="0"/>
              </a:spcBef>
              <a:spcAft>
                <a:spcPct val="0"/>
              </a:spcAft>
            </a:pPr>
            <a:r>
              <a:rPr lang="en-US" sz="2353" dirty="0">
                <a:solidFill>
                  <a:schemeClr val="bg1"/>
                </a:solidFill>
              </a:rPr>
              <a:t>Shared UI Code</a:t>
            </a:r>
          </a:p>
        </p:txBody>
      </p:sp>
    </p:spTree>
    <p:extLst>
      <p:ext uri="{BB962C8B-B14F-4D97-AF65-F5344CB8AC3E}">
        <p14:creationId xmlns:p14="http://schemas.microsoft.com/office/powerpoint/2010/main" val="162346355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9" grpId="0" build="p"/>
      <p:bldP spid="70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Xamarin</a:t>
            </a:r>
            <a:r>
              <a:rPr lang="cs-CZ" dirty="0"/>
              <a:t> </a:t>
            </a:r>
            <a:r>
              <a:rPr lang="cs-CZ" dirty="0" err="1"/>
              <a:t>Forms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84277" y="1841278"/>
            <a:ext cx="4526523" cy="4528442"/>
          </a:xfrm>
        </p:spPr>
        <p:txBody>
          <a:bodyPr anchor="ctr">
            <a:normAutofit/>
          </a:bodyPr>
          <a:lstStyle/>
          <a:p>
            <a:r>
              <a:rPr lang="sk-SK" dirty="0" err="1"/>
              <a:t>Společná</a:t>
            </a:r>
            <a:r>
              <a:rPr lang="sk-SK" dirty="0"/>
              <a:t> logika pro </a:t>
            </a:r>
            <a:r>
              <a:rPr lang="sk-SK" dirty="0" err="1"/>
              <a:t>všechny</a:t>
            </a:r>
            <a:r>
              <a:rPr lang="sk-SK" dirty="0"/>
              <a:t> platformy</a:t>
            </a:r>
          </a:p>
          <a:p>
            <a:r>
              <a:rPr lang="sk-SK" dirty="0"/>
              <a:t>UI </a:t>
            </a:r>
            <a:r>
              <a:rPr lang="sk-SK" dirty="0" err="1"/>
              <a:t>psáno</a:t>
            </a:r>
            <a:r>
              <a:rPr lang="sk-SK" dirty="0"/>
              <a:t> v C</a:t>
            </a:r>
            <a:r>
              <a:rPr lang="cs-CZ" dirty="0"/>
              <a:t>#</a:t>
            </a:r>
          </a:p>
          <a:p>
            <a:r>
              <a:rPr lang="cs-CZ" dirty="0" err="1"/>
              <a:t>Mo</a:t>
            </a:r>
            <a:r>
              <a:rPr lang="sk-SK" dirty="0" err="1"/>
              <a:t>žnost</a:t>
            </a:r>
            <a:r>
              <a:rPr lang="sk-SK" dirty="0"/>
              <a:t> </a:t>
            </a:r>
            <a:r>
              <a:rPr lang="sk-SK" dirty="0" err="1"/>
              <a:t>využít</a:t>
            </a:r>
            <a:r>
              <a:rPr lang="sk-SK" dirty="0"/>
              <a:t> vývoj podobný vývoji pro </a:t>
            </a:r>
            <a:r>
              <a:rPr lang="sk-SK" dirty="0" err="1"/>
              <a:t>specifické</a:t>
            </a:r>
            <a:r>
              <a:rPr lang="sk-SK" dirty="0"/>
              <a:t> platformy</a:t>
            </a:r>
          </a:p>
          <a:p>
            <a:r>
              <a:rPr lang="sk-SK" b="1" dirty="0" err="1">
                <a:solidFill>
                  <a:srgbClr val="1482AC"/>
                </a:solidFill>
              </a:rPr>
              <a:t>Společné</a:t>
            </a:r>
            <a:r>
              <a:rPr lang="sk-SK" b="1" dirty="0">
                <a:solidFill>
                  <a:srgbClr val="1482AC"/>
                </a:solidFill>
              </a:rPr>
              <a:t> </a:t>
            </a:r>
            <a:r>
              <a:rPr lang="sk-SK" b="1" dirty="0" err="1">
                <a:solidFill>
                  <a:srgbClr val="1482AC"/>
                </a:solidFill>
              </a:rPr>
              <a:t>uživatelské</a:t>
            </a:r>
            <a:r>
              <a:rPr lang="sk-SK" b="1" dirty="0">
                <a:solidFill>
                  <a:srgbClr val="1482AC"/>
                </a:solidFill>
              </a:rPr>
              <a:t> rozhraní pro </a:t>
            </a:r>
            <a:r>
              <a:rPr lang="sk-SK" b="1" dirty="0" err="1">
                <a:solidFill>
                  <a:srgbClr val="1482AC"/>
                </a:solidFill>
              </a:rPr>
              <a:t>všechny</a:t>
            </a:r>
            <a:r>
              <a:rPr lang="sk-SK" b="1" dirty="0">
                <a:solidFill>
                  <a:srgbClr val="1482AC"/>
                </a:solidFill>
              </a:rPr>
              <a:t> platformy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DA4CC195-93EC-4AB4-8CBD-DC4F695FD1E0}"/>
              </a:ext>
            </a:extLst>
          </p:cNvPr>
          <p:cNvSpPr txBox="1">
            <a:spLocks/>
          </p:cNvSpPr>
          <p:nvPr/>
        </p:nvSpPr>
        <p:spPr>
          <a:xfrm>
            <a:off x="2306926" y="4697671"/>
            <a:ext cx="3377351" cy="3865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cs-CZ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Segoe UI Light" pitchFamily="34" charset="0"/>
                <a:ea typeface="+mn-ea"/>
                <a:cs typeface="Segoe UI Light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912">
                <a:solidFill>
                  <a:schemeClr val="tx1"/>
                </a:solidFill>
                <a:latin typeface="+mn-lt"/>
              </a:rPr>
              <a:t>Xamari</a:t>
            </a:r>
            <a:r>
              <a:rPr lang="sk-SK" sz="1912">
                <a:solidFill>
                  <a:schemeClr val="tx1"/>
                </a:solidFill>
                <a:latin typeface="+mn-lt"/>
              </a:rPr>
              <a:t>n</a:t>
            </a:r>
            <a:endParaRPr lang="sk-SK" sz="1912" dirty="0">
              <a:solidFill>
                <a:schemeClr val="tx1"/>
              </a:solidFill>
              <a:latin typeface="+mn-lt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1977C44-313F-4CE7-9B6A-5AE3BB93C127}"/>
              </a:ext>
            </a:extLst>
          </p:cNvPr>
          <p:cNvGrpSpPr/>
          <p:nvPr/>
        </p:nvGrpSpPr>
        <p:grpSpPr>
          <a:xfrm>
            <a:off x="574162" y="2757969"/>
            <a:ext cx="5110115" cy="2803322"/>
            <a:chOff x="2819400" y="2108201"/>
            <a:chExt cx="5994400" cy="3238501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7E928489-A79C-4C46-B734-CD91305427D4}"/>
                </a:ext>
              </a:extLst>
            </p:cNvPr>
            <p:cNvSpPr/>
            <p:nvPr/>
          </p:nvSpPr>
          <p:spPr bwMode="auto">
            <a:xfrm>
              <a:off x="2819400" y="2108201"/>
              <a:ext cx="1981200" cy="118428"/>
            </a:xfrm>
            <a:prstGeom prst="rect">
              <a:avLst/>
            </a:prstGeom>
            <a:solidFill>
              <a:srgbClr val="AA59A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67232" tIns="67232" rIns="25215" bIns="25215" rtlCol="0" anchor="ctr" anchorCtr="0"/>
            <a:lstStyle/>
            <a:p>
              <a:pPr algn="ctr" defTabSz="685529"/>
              <a:endParaRPr lang="en-US" sz="1500" dirty="0">
                <a:solidFill>
                  <a:schemeClr val="bg1"/>
                </a:solidFill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889D7BA0-C611-43C3-A8CA-BEF728384A71}"/>
                </a:ext>
              </a:extLst>
            </p:cNvPr>
            <p:cNvSpPr/>
            <p:nvPr/>
          </p:nvSpPr>
          <p:spPr bwMode="auto">
            <a:xfrm>
              <a:off x="2819400" y="2949996"/>
              <a:ext cx="5994400" cy="2396706"/>
            </a:xfrm>
            <a:prstGeom prst="rect">
              <a:avLst/>
            </a:prstGeom>
            <a:solidFill>
              <a:srgbClr val="82B0BD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67232" tIns="67232" rIns="25215" bIns="25215" rtlCol="0" anchor="ctr" anchorCtr="0"/>
            <a:lstStyle/>
            <a:p>
              <a:pPr algn="ctr" defTabSz="685577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5000" dirty="0">
                  <a:solidFill>
                    <a:schemeClr val="bg1"/>
                  </a:solidFill>
                  <a:latin typeface="+mj-lt"/>
                </a:rPr>
                <a:t>Shared C# Backend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DD45168-4077-4742-A77B-E3F96D77D11F}"/>
                </a:ext>
              </a:extLst>
            </p:cNvPr>
            <p:cNvSpPr/>
            <p:nvPr/>
          </p:nvSpPr>
          <p:spPr bwMode="auto">
            <a:xfrm>
              <a:off x="4826000" y="2108201"/>
              <a:ext cx="1981200" cy="118428"/>
            </a:xfrm>
            <a:prstGeom prst="rect">
              <a:avLst/>
            </a:prstGeom>
            <a:solidFill>
              <a:srgbClr val="7DC567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67232" tIns="67232" rIns="25215" bIns="25215" rtlCol="0" anchor="ctr" anchorCtr="0"/>
            <a:lstStyle/>
            <a:p>
              <a:pPr algn="ctr" defTabSz="685529"/>
              <a:endParaRPr lang="en-US" sz="1500" dirty="0">
                <a:solidFill>
                  <a:schemeClr val="bg1"/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4A1D4A85-1921-4DFF-803A-427C8EDBC2E8}"/>
                </a:ext>
              </a:extLst>
            </p:cNvPr>
            <p:cNvSpPr/>
            <p:nvPr/>
          </p:nvSpPr>
          <p:spPr bwMode="auto">
            <a:xfrm>
              <a:off x="6832600" y="2108201"/>
              <a:ext cx="1981200" cy="118428"/>
            </a:xfrm>
            <a:prstGeom prst="rect">
              <a:avLst/>
            </a:prstGeom>
            <a:solidFill>
              <a:srgbClr val="00BBF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67232" tIns="67232" rIns="25215" bIns="25215" rtlCol="0" anchor="ctr" anchorCtr="0"/>
            <a:lstStyle/>
            <a:p>
              <a:pPr algn="ctr" defTabSz="685529"/>
              <a:endParaRPr lang="en-US" sz="15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0E9A89A-CD43-4F60-840B-BA735B91A03B}"/>
              </a:ext>
            </a:extLst>
          </p:cNvPr>
          <p:cNvGrpSpPr/>
          <p:nvPr/>
        </p:nvGrpSpPr>
        <p:grpSpPr>
          <a:xfrm>
            <a:off x="1005843" y="1841278"/>
            <a:ext cx="4224432" cy="698792"/>
            <a:chOff x="1371601" y="1838670"/>
            <a:chExt cx="3797300" cy="628137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3ABADDA0-F2AA-4D3E-A5F6-FDD4ECE44935}"/>
                </a:ext>
              </a:extLst>
            </p:cNvPr>
            <p:cNvGrpSpPr/>
            <p:nvPr/>
          </p:nvGrpSpPr>
          <p:grpSpPr>
            <a:xfrm>
              <a:off x="1371601" y="1841014"/>
              <a:ext cx="625793" cy="625793"/>
              <a:chOff x="2057400" y="2654300"/>
              <a:chExt cx="1028700" cy="1028700"/>
            </a:xfrm>
          </p:grpSpPr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D798B78E-73E8-4836-805F-F95CE985E6F9}"/>
                  </a:ext>
                </a:extLst>
              </p:cNvPr>
              <p:cNvSpPr/>
              <p:nvPr/>
            </p:nvSpPr>
            <p:spPr bwMode="auto">
              <a:xfrm>
                <a:off x="2057400" y="2654300"/>
                <a:ext cx="1028700" cy="1028700"/>
              </a:xfrm>
              <a:prstGeom prst="ellipse">
                <a:avLst/>
              </a:prstGeom>
              <a:solidFill>
                <a:srgbClr val="AA59A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67232" tIns="67232" rIns="25215" bIns="25215" rtlCol="0" anchor="b" anchorCtr="0"/>
              <a:lstStyle/>
              <a:p>
                <a:pPr algn="ctr" defTabSz="685529"/>
                <a:endParaRPr lang="en-US" sz="588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37" name="Picture 36">
                <a:extLst>
                  <a:ext uri="{FF2B5EF4-FFF2-40B4-BE49-F238E27FC236}">
                    <a16:creationId xmlns:a16="http://schemas.microsoft.com/office/drawing/2014/main" id="{CC544B75-9EE9-4C40-B681-1184FA8F6E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/>
              <a:stretch/>
            </p:blipFill>
            <p:spPr>
              <a:xfrm>
                <a:off x="2319102" y="2887010"/>
                <a:ext cx="468071" cy="482398"/>
              </a:xfrm>
              <a:prstGeom prst="rect">
                <a:avLst/>
              </a:prstGeom>
            </p:spPr>
          </p:pic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B194DE5B-7005-4B12-99C5-0630D19B9E20}"/>
                </a:ext>
              </a:extLst>
            </p:cNvPr>
            <p:cNvGrpSpPr/>
            <p:nvPr/>
          </p:nvGrpSpPr>
          <p:grpSpPr>
            <a:xfrm>
              <a:off x="2991123" y="1838670"/>
              <a:ext cx="625793" cy="625793"/>
              <a:chOff x="3810000" y="3073400"/>
              <a:chExt cx="1028700" cy="1028700"/>
            </a:xfrm>
          </p:grpSpPr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C7786481-400D-4DE2-A535-EDE4B3FAFD53}"/>
                  </a:ext>
                </a:extLst>
              </p:cNvPr>
              <p:cNvSpPr/>
              <p:nvPr/>
            </p:nvSpPr>
            <p:spPr bwMode="auto">
              <a:xfrm>
                <a:off x="3810000" y="3073400"/>
                <a:ext cx="1028700" cy="1028700"/>
              </a:xfrm>
              <a:prstGeom prst="ellipse">
                <a:avLst/>
              </a:prstGeom>
              <a:solidFill>
                <a:srgbClr val="7DC567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67232" tIns="67232" rIns="25215" bIns="25215" rtlCol="0" anchor="b" anchorCtr="0"/>
              <a:lstStyle/>
              <a:p>
                <a:pPr algn="ctr" defTabSz="685529"/>
                <a:endParaRPr lang="en-US" sz="588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DA8D8C84-E776-4444-AC39-1972A61086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/>
              <a:stretch/>
            </p:blipFill>
            <p:spPr>
              <a:xfrm>
                <a:off x="4097336" y="3331470"/>
                <a:ext cx="434973" cy="500016"/>
              </a:xfrm>
              <a:prstGeom prst="rect">
                <a:avLst/>
              </a:prstGeom>
            </p:spPr>
          </p:pic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4DF2204B-0953-46CB-8CA9-A84F59528545}"/>
                </a:ext>
              </a:extLst>
            </p:cNvPr>
            <p:cNvGrpSpPr/>
            <p:nvPr/>
          </p:nvGrpSpPr>
          <p:grpSpPr>
            <a:xfrm>
              <a:off x="4543108" y="1838670"/>
              <a:ext cx="625793" cy="625793"/>
              <a:chOff x="6083300" y="3073400"/>
              <a:chExt cx="1028700" cy="1028700"/>
            </a:xfrm>
          </p:grpSpPr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C4A8515D-9082-4850-AB8D-BECAA3A4719F}"/>
                  </a:ext>
                </a:extLst>
              </p:cNvPr>
              <p:cNvSpPr/>
              <p:nvPr/>
            </p:nvSpPr>
            <p:spPr bwMode="auto">
              <a:xfrm>
                <a:off x="6083300" y="3073400"/>
                <a:ext cx="1028700" cy="1028700"/>
              </a:xfrm>
              <a:prstGeom prst="ellipse">
                <a:avLst/>
              </a:prstGeom>
              <a:solidFill>
                <a:srgbClr val="00BBF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67232" tIns="67232" rIns="25215" bIns="25215" rtlCol="0" anchor="b" anchorCtr="0"/>
              <a:lstStyle/>
              <a:p>
                <a:pPr algn="ctr" defTabSz="685529"/>
                <a:endParaRPr lang="en-US" sz="588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33" name="Picture 32">
                <a:extLst>
                  <a:ext uri="{FF2B5EF4-FFF2-40B4-BE49-F238E27FC236}">
                    <a16:creationId xmlns:a16="http://schemas.microsoft.com/office/drawing/2014/main" id="{AA00CFFF-01D4-4696-AA8C-B0EFB961BA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/>
              <a:stretch/>
            </p:blipFill>
            <p:spPr>
              <a:xfrm>
                <a:off x="6419479" y="3365500"/>
                <a:ext cx="358852" cy="434973"/>
              </a:xfrm>
              <a:prstGeom prst="rect">
                <a:avLst/>
              </a:prstGeom>
            </p:spPr>
          </p:pic>
        </p:grpSp>
      </p:grp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3F414C5A-89DB-4E46-A5EC-C7883A8015D1}"/>
              </a:ext>
            </a:extLst>
          </p:cNvPr>
          <p:cNvSpPr txBox="1">
            <a:spLocks/>
          </p:cNvSpPr>
          <p:nvPr/>
        </p:nvSpPr>
        <p:spPr>
          <a:xfrm>
            <a:off x="1443753" y="5661834"/>
            <a:ext cx="3370931" cy="707886"/>
          </a:xfrm>
          <a:prstGeom prst="rect">
            <a:avLst/>
          </a:prstGeom>
        </p:spPr>
        <p:txBody>
          <a:bodyPr vert="horz" wrap="square" lIns="45720" tIns="45720" rIns="45720" bIns="4572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200"/>
              </a:spcAft>
              <a:buClr>
                <a:schemeClr val="tx1"/>
              </a:buClr>
              <a:buSzPct val="100000"/>
              <a:buFont typeface="Wingdings" pitchFamily="2" charset="2"/>
              <a:buNone/>
              <a:defRPr sz="2647" kern="120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  <a:defRPr sz="147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0407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  <a:tabLst/>
              <a:defRPr sz="147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3848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04218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4000" dirty="0">
                <a:solidFill>
                  <a:schemeClr val="tx1"/>
                </a:solidFill>
              </a:rPr>
              <a:t>Xamarin</a:t>
            </a:r>
            <a:r>
              <a:rPr lang="sk-SK" sz="4000" dirty="0">
                <a:solidFill>
                  <a:schemeClr val="tx1"/>
                </a:solidFill>
              </a:rPr>
              <a:t>.Forms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0EF6EB7-93FD-46EE-A04D-27D94A9B41A0}"/>
              </a:ext>
            </a:extLst>
          </p:cNvPr>
          <p:cNvSpPr txBox="1"/>
          <p:nvPr/>
        </p:nvSpPr>
        <p:spPr>
          <a:xfrm>
            <a:off x="578001" y="2883899"/>
            <a:ext cx="5106276" cy="579330"/>
          </a:xfrm>
          <a:prstGeom prst="rect">
            <a:avLst/>
          </a:prstGeom>
          <a:solidFill>
            <a:srgbClr val="0070C0"/>
          </a:solidFill>
        </p:spPr>
        <p:txBody>
          <a:bodyPr wrap="square" lIns="134464" tIns="107571" rIns="134464" bIns="107571" rtlCol="0">
            <a:spAutoFit/>
          </a:bodyPr>
          <a:lstStyle/>
          <a:p>
            <a:pPr algn="ctr" defTabSz="685577" fontAlgn="base">
              <a:spcBef>
                <a:spcPct val="0"/>
              </a:spcBef>
              <a:spcAft>
                <a:spcPct val="0"/>
              </a:spcAft>
            </a:pPr>
            <a:r>
              <a:rPr lang="en-US" sz="2353" dirty="0">
                <a:solidFill>
                  <a:schemeClr val="bg1"/>
                </a:solidFill>
              </a:rPr>
              <a:t>Shared UI Code</a:t>
            </a:r>
          </a:p>
        </p:txBody>
      </p:sp>
    </p:spTree>
    <p:extLst>
      <p:ext uri="{BB962C8B-B14F-4D97-AF65-F5344CB8AC3E}">
        <p14:creationId xmlns:p14="http://schemas.microsoft.com/office/powerpoint/2010/main" val="88724566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8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sk-SK" dirty="0" err="1"/>
              <a:t>Xamarin</a:t>
            </a:r>
            <a:r>
              <a:rPr lang="sk-SK" dirty="0"/>
              <a:t> </a:t>
            </a:r>
            <a:r>
              <a:rPr lang="sk-SK" dirty="0" err="1"/>
              <a:t>Forms</a:t>
            </a:r>
            <a:endParaRPr lang="sk-SK" dirty="0"/>
          </a:p>
        </p:txBody>
      </p:sp>
      <p:sp>
        <p:nvSpPr>
          <p:cNvPr id="4" name="Zástupný symbol pro text 3"/>
          <p:cNvSpPr>
            <a:spLocks noGrp="1"/>
          </p:cNvSpPr>
          <p:nvPr>
            <p:ph type="body" sz="quarter" idx="11"/>
          </p:nvPr>
        </p:nvSpPr>
        <p:spPr>
          <a:xfrm>
            <a:off x="5884164" y="1841278"/>
            <a:ext cx="4546848" cy="4528442"/>
          </a:xfrm>
        </p:spPr>
        <p:txBody>
          <a:bodyPr lIns="45720" anchor="ctr">
            <a:normAutofit/>
          </a:bodyPr>
          <a:lstStyle/>
          <a:p>
            <a:r>
              <a:rPr lang="en-US" sz="2200" dirty="0">
                <a:solidFill>
                  <a:schemeClr val="tx1"/>
                </a:solidFill>
              </a:rPr>
              <a:t>V</a:t>
            </a:r>
            <a:r>
              <a:rPr lang="cs-CZ" sz="2200" dirty="0" err="1">
                <a:solidFill>
                  <a:schemeClr val="tx1"/>
                </a:solidFill>
              </a:rPr>
              <a:t>íce</a:t>
            </a:r>
            <a:r>
              <a:rPr lang="cs-CZ" sz="2200" dirty="0">
                <a:solidFill>
                  <a:schemeClr val="tx1"/>
                </a:solidFill>
              </a:rPr>
              <a:t> než</a:t>
            </a:r>
            <a:r>
              <a:rPr lang="sk-SK" sz="2200" dirty="0">
                <a:solidFill>
                  <a:schemeClr val="tx1"/>
                </a:solidFill>
              </a:rPr>
              <a:t> 40 </a:t>
            </a:r>
            <a:r>
              <a:rPr lang="sk-SK" sz="2200" dirty="0" err="1">
                <a:solidFill>
                  <a:schemeClr val="tx1"/>
                </a:solidFill>
              </a:rPr>
              <a:t>stránek</a:t>
            </a:r>
            <a:r>
              <a:rPr lang="sk-SK" sz="2200" dirty="0">
                <a:solidFill>
                  <a:schemeClr val="tx1"/>
                </a:solidFill>
              </a:rPr>
              <a:t>, rozložení a ovládacích </a:t>
            </a:r>
            <a:r>
              <a:rPr lang="sk-SK" sz="2200" dirty="0" err="1">
                <a:solidFill>
                  <a:schemeClr val="tx1"/>
                </a:solidFill>
              </a:rPr>
              <a:t>prvků</a:t>
            </a:r>
            <a:endParaRPr lang="sk-SK" sz="2200" dirty="0">
              <a:solidFill>
                <a:schemeClr val="tx1"/>
              </a:solidFill>
            </a:endParaRPr>
          </a:p>
          <a:p>
            <a:r>
              <a:rPr lang="sk-SK" sz="2200" dirty="0" err="1">
                <a:solidFill>
                  <a:schemeClr val="tx1"/>
                </a:solidFill>
              </a:rPr>
              <a:t>Obousměrný</a:t>
            </a:r>
            <a:r>
              <a:rPr lang="sk-SK" sz="2200" dirty="0">
                <a:solidFill>
                  <a:schemeClr val="tx1"/>
                </a:solidFill>
              </a:rPr>
              <a:t> </a:t>
            </a:r>
            <a:r>
              <a:rPr lang="sk-SK" sz="2200" dirty="0" err="1">
                <a:solidFill>
                  <a:schemeClr val="tx1"/>
                </a:solidFill>
              </a:rPr>
              <a:t>data-binding</a:t>
            </a:r>
            <a:endParaRPr lang="sk-SK" sz="2200" dirty="0">
              <a:solidFill>
                <a:schemeClr val="tx1"/>
              </a:solidFill>
            </a:endParaRPr>
          </a:p>
          <a:p>
            <a:r>
              <a:rPr lang="sk-SK" sz="2200" dirty="0" err="1">
                <a:solidFill>
                  <a:schemeClr val="tx1"/>
                </a:solidFill>
              </a:rPr>
              <a:t>Navigace</a:t>
            </a:r>
            <a:r>
              <a:rPr lang="sk-SK" sz="2200" dirty="0">
                <a:solidFill>
                  <a:schemeClr val="tx1"/>
                </a:solidFill>
              </a:rPr>
              <a:t> </a:t>
            </a:r>
            <a:r>
              <a:rPr lang="sk-SK" sz="2200" dirty="0" err="1">
                <a:solidFill>
                  <a:schemeClr val="tx1"/>
                </a:solidFill>
              </a:rPr>
              <a:t>mezi</a:t>
            </a:r>
            <a:r>
              <a:rPr lang="sk-SK" sz="2200" dirty="0">
                <a:solidFill>
                  <a:schemeClr val="tx1"/>
                </a:solidFill>
              </a:rPr>
              <a:t> stránkami</a:t>
            </a:r>
          </a:p>
          <a:p>
            <a:r>
              <a:rPr lang="sk-SK" sz="2200" dirty="0" err="1">
                <a:solidFill>
                  <a:schemeClr val="tx1"/>
                </a:solidFill>
              </a:rPr>
              <a:t>Animace</a:t>
            </a:r>
            <a:endParaRPr lang="sk-SK" sz="2200" dirty="0">
              <a:solidFill>
                <a:schemeClr val="tx1"/>
              </a:solidFill>
            </a:endParaRP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CCC812EF-8958-4770-87C9-6CFD88437133}"/>
              </a:ext>
            </a:extLst>
          </p:cNvPr>
          <p:cNvSpPr txBox="1">
            <a:spLocks/>
          </p:cNvSpPr>
          <p:nvPr/>
        </p:nvSpPr>
        <p:spPr>
          <a:xfrm>
            <a:off x="2306926" y="4697671"/>
            <a:ext cx="3377351" cy="3865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cs-CZ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Segoe UI Light" pitchFamily="34" charset="0"/>
                <a:ea typeface="+mn-ea"/>
                <a:cs typeface="Segoe UI Light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912">
                <a:solidFill>
                  <a:schemeClr val="tx1"/>
                </a:solidFill>
                <a:latin typeface="+mn-lt"/>
              </a:rPr>
              <a:t>Xamari</a:t>
            </a:r>
            <a:r>
              <a:rPr lang="sk-SK" sz="1912">
                <a:solidFill>
                  <a:schemeClr val="tx1"/>
                </a:solidFill>
                <a:latin typeface="+mn-lt"/>
              </a:rPr>
              <a:t>n</a:t>
            </a:r>
            <a:endParaRPr lang="sk-SK" sz="1912" dirty="0">
              <a:solidFill>
                <a:schemeClr val="tx1"/>
              </a:solidFill>
              <a:latin typeface="+mn-lt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914FD24-7390-4AF3-832F-E723EFC412A7}"/>
              </a:ext>
            </a:extLst>
          </p:cNvPr>
          <p:cNvGrpSpPr/>
          <p:nvPr/>
        </p:nvGrpSpPr>
        <p:grpSpPr>
          <a:xfrm>
            <a:off x="574162" y="2757969"/>
            <a:ext cx="5110115" cy="2803322"/>
            <a:chOff x="2819400" y="2108201"/>
            <a:chExt cx="5994400" cy="3238501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52144445-D8E2-4B9B-89BB-87D9CAEA3428}"/>
                </a:ext>
              </a:extLst>
            </p:cNvPr>
            <p:cNvSpPr/>
            <p:nvPr/>
          </p:nvSpPr>
          <p:spPr bwMode="auto">
            <a:xfrm>
              <a:off x="2819400" y="2108201"/>
              <a:ext cx="1981200" cy="118428"/>
            </a:xfrm>
            <a:prstGeom prst="rect">
              <a:avLst/>
            </a:prstGeom>
            <a:solidFill>
              <a:srgbClr val="AA59A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67232" tIns="67232" rIns="25215" bIns="25215" rtlCol="0" anchor="ctr" anchorCtr="0"/>
            <a:lstStyle/>
            <a:p>
              <a:pPr algn="ctr" defTabSz="685529"/>
              <a:endParaRPr lang="en-US" sz="1500" dirty="0">
                <a:solidFill>
                  <a:schemeClr val="bg1"/>
                </a:solidFill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E0085E2-617C-4A1B-BB32-2ECD0BC3DF6B}"/>
                </a:ext>
              </a:extLst>
            </p:cNvPr>
            <p:cNvSpPr/>
            <p:nvPr/>
          </p:nvSpPr>
          <p:spPr bwMode="auto">
            <a:xfrm>
              <a:off x="2819400" y="2949996"/>
              <a:ext cx="5994400" cy="2396706"/>
            </a:xfrm>
            <a:prstGeom prst="rect">
              <a:avLst/>
            </a:prstGeom>
            <a:solidFill>
              <a:srgbClr val="82B0BD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67232" tIns="67232" rIns="25215" bIns="25215" rtlCol="0" anchor="ctr" anchorCtr="0"/>
            <a:lstStyle/>
            <a:p>
              <a:pPr algn="ctr" defTabSz="685577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5000" dirty="0">
                  <a:solidFill>
                    <a:schemeClr val="bg1"/>
                  </a:solidFill>
                  <a:latin typeface="+mj-lt"/>
                </a:rPr>
                <a:t>Shared C# Backend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D362F21B-F30E-4033-BD95-EECD48C7C4A6}"/>
                </a:ext>
              </a:extLst>
            </p:cNvPr>
            <p:cNvSpPr/>
            <p:nvPr/>
          </p:nvSpPr>
          <p:spPr bwMode="auto">
            <a:xfrm>
              <a:off x="4826000" y="2108201"/>
              <a:ext cx="1981200" cy="118428"/>
            </a:xfrm>
            <a:prstGeom prst="rect">
              <a:avLst/>
            </a:prstGeom>
            <a:solidFill>
              <a:srgbClr val="7DC567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67232" tIns="67232" rIns="25215" bIns="25215" rtlCol="0" anchor="ctr" anchorCtr="0"/>
            <a:lstStyle/>
            <a:p>
              <a:pPr algn="ctr" defTabSz="685529"/>
              <a:endParaRPr lang="en-US" sz="1500" dirty="0">
                <a:solidFill>
                  <a:schemeClr val="bg1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0F5EC5A4-1A23-4CA3-BFE5-3166431E50CB}"/>
                </a:ext>
              </a:extLst>
            </p:cNvPr>
            <p:cNvSpPr/>
            <p:nvPr/>
          </p:nvSpPr>
          <p:spPr bwMode="auto">
            <a:xfrm>
              <a:off x="6832600" y="2108201"/>
              <a:ext cx="1981200" cy="118428"/>
            </a:xfrm>
            <a:prstGeom prst="rect">
              <a:avLst/>
            </a:prstGeom>
            <a:solidFill>
              <a:srgbClr val="00BBF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67232" tIns="67232" rIns="25215" bIns="25215" rtlCol="0" anchor="ctr" anchorCtr="0"/>
            <a:lstStyle/>
            <a:p>
              <a:pPr algn="ctr" defTabSz="685529"/>
              <a:endParaRPr lang="en-US" sz="15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545E84C-7EAC-4333-9E41-D6BB25428E09}"/>
              </a:ext>
            </a:extLst>
          </p:cNvPr>
          <p:cNvGrpSpPr/>
          <p:nvPr/>
        </p:nvGrpSpPr>
        <p:grpSpPr>
          <a:xfrm>
            <a:off x="1005843" y="1841278"/>
            <a:ext cx="4224432" cy="698792"/>
            <a:chOff x="1371601" y="1838670"/>
            <a:chExt cx="3797300" cy="628137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E80CEAF7-2B38-4113-BC97-E0CD5DA3577B}"/>
                </a:ext>
              </a:extLst>
            </p:cNvPr>
            <p:cNvGrpSpPr/>
            <p:nvPr/>
          </p:nvGrpSpPr>
          <p:grpSpPr>
            <a:xfrm>
              <a:off x="1371601" y="1841014"/>
              <a:ext cx="625793" cy="625793"/>
              <a:chOff x="2057400" y="2654300"/>
              <a:chExt cx="1028700" cy="1028700"/>
            </a:xfrm>
          </p:grpSpPr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45B65402-2A9C-4593-AD56-304DF1EDB8E9}"/>
                  </a:ext>
                </a:extLst>
              </p:cNvPr>
              <p:cNvSpPr/>
              <p:nvPr/>
            </p:nvSpPr>
            <p:spPr bwMode="auto">
              <a:xfrm>
                <a:off x="2057400" y="2654300"/>
                <a:ext cx="1028700" cy="1028700"/>
              </a:xfrm>
              <a:prstGeom prst="ellipse">
                <a:avLst/>
              </a:prstGeom>
              <a:solidFill>
                <a:srgbClr val="AA59A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67232" tIns="67232" rIns="25215" bIns="25215" rtlCol="0" anchor="b" anchorCtr="0"/>
              <a:lstStyle/>
              <a:p>
                <a:pPr algn="ctr" defTabSz="685529"/>
                <a:endParaRPr lang="en-US" sz="588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id="{9803F649-26F5-4635-A63D-64FFE0A2AA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/>
              <a:stretch/>
            </p:blipFill>
            <p:spPr>
              <a:xfrm>
                <a:off x="2319102" y="2887010"/>
                <a:ext cx="468071" cy="482398"/>
              </a:xfrm>
              <a:prstGeom prst="rect">
                <a:avLst/>
              </a:prstGeom>
            </p:spPr>
          </p:pic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3E9D5FD9-F1C0-4010-8D79-F36F1FE64B2B}"/>
                </a:ext>
              </a:extLst>
            </p:cNvPr>
            <p:cNvGrpSpPr/>
            <p:nvPr/>
          </p:nvGrpSpPr>
          <p:grpSpPr>
            <a:xfrm>
              <a:off x="2991123" y="1838670"/>
              <a:ext cx="625793" cy="625793"/>
              <a:chOff x="3810000" y="3073400"/>
              <a:chExt cx="1028700" cy="1028700"/>
            </a:xfrm>
          </p:grpSpPr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0E9D7B25-F37D-40E0-A900-64865F688B2C}"/>
                  </a:ext>
                </a:extLst>
              </p:cNvPr>
              <p:cNvSpPr/>
              <p:nvPr/>
            </p:nvSpPr>
            <p:spPr bwMode="auto">
              <a:xfrm>
                <a:off x="3810000" y="3073400"/>
                <a:ext cx="1028700" cy="1028700"/>
              </a:xfrm>
              <a:prstGeom prst="ellipse">
                <a:avLst/>
              </a:prstGeom>
              <a:solidFill>
                <a:srgbClr val="7DC567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67232" tIns="67232" rIns="25215" bIns="25215" rtlCol="0" anchor="b" anchorCtr="0"/>
              <a:lstStyle/>
              <a:p>
                <a:pPr algn="ctr" defTabSz="685529"/>
                <a:endParaRPr lang="en-US" sz="588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36" name="Picture 35">
                <a:extLst>
                  <a:ext uri="{FF2B5EF4-FFF2-40B4-BE49-F238E27FC236}">
                    <a16:creationId xmlns:a16="http://schemas.microsoft.com/office/drawing/2014/main" id="{EA801277-D75F-4325-A5B3-233C151EAD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/>
              <a:stretch/>
            </p:blipFill>
            <p:spPr>
              <a:xfrm>
                <a:off x="4097336" y="3331470"/>
                <a:ext cx="434973" cy="500016"/>
              </a:xfrm>
              <a:prstGeom prst="rect">
                <a:avLst/>
              </a:prstGeom>
            </p:spPr>
          </p:pic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63D25572-F601-4601-A755-5FFA7FEFD626}"/>
                </a:ext>
              </a:extLst>
            </p:cNvPr>
            <p:cNvGrpSpPr/>
            <p:nvPr/>
          </p:nvGrpSpPr>
          <p:grpSpPr>
            <a:xfrm>
              <a:off x="4543108" y="1838670"/>
              <a:ext cx="625793" cy="625793"/>
              <a:chOff x="6083300" y="3073400"/>
              <a:chExt cx="1028700" cy="1028700"/>
            </a:xfrm>
          </p:grpSpPr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291D871F-1E37-43D5-A7F2-875EFFE37A55}"/>
                  </a:ext>
                </a:extLst>
              </p:cNvPr>
              <p:cNvSpPr/>
              <p:nvPr/>
            </p:nvSpPr>
            <p:spPr bwMode="auto">
              <a:xfrm>
                <a:off x="6083300" y="3073400"/>
                <a:ext cx="1028700" cy="1028700"/>
              </a:xfrm>
              <a:prstGeom prst="ellipse">
                <a:avLst/>
              </a:prstGeom>
              <a:solidFill>
                <a:srgbClr val="00BBF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67232" tIns="67232" rIns="25215" bIns="25215" rtlCol="0" anchor="b" anchorCtr="0"/>
              <a:lstStyle/>
              <a:p>
                <a:pPr algn="ctr" defTabSz="685529"/>
                <a:endParaRPr lang="en-US" sz="588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34" name="Picture 33">
                <a:extLst>
                  <a:ext uri="{FF2B5EF4-FFF2-40B4-BE49-F238E27FC236}">
                    <a16:creationId xmlns:a16="http://schemas.microsoft.com/office/drawing/2014/main" id="{FDFFA4B6-A2F5-45B1-B1AA-0D46691028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/>
              <a:stretch/>
            </p:blipFill>
            <p:spPr>
              <a:xfrm>
                <a:off x="6419479" y="3365500"/>
                <a:ext cx="358852" cy="434973"/>
              </a:xfrm>
              <a:prstGeom prst="rect">
                <a:avLst/>
              </a:prstGeom>
            </p:spPr>
          </p:pic>
        </p:grpSp>
      </p:grp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CE97B9F3-0892-4063-979A-3CFB0C65F0BC}"/>
              </a:ext>
            </a:extLst>
          </p:cNvPr>
          <p:cNvSpPr txBox="1">
            <a:spLocks/>
          </p:cNvSpPr>
          <p:nvPr/>
        </p:nvSpPr>
        <p:spPr>
          <a:xfrm>
            <a:off x="1443753" y="5661834"/>
            <a:ext cx="3370931" cy="707886"/>
          </a:xfrm>
          <a:prstGeom prst="rect">
            <a:avLst/>
          </a:prstGeom>
        </p:spPr>
        <p:txBody>
          <a:bodyPr vert="horz" wrap="square" lIns="45720" tIns="45720" rIns="45720" bIns="4572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200"/>
              </a:spcAft>
              <a:buClr>
                <a:schemeClr val="tx1"/>
              </a:buClr>
              <a:buSzPct val="100000"/>
              <a:buFont typeface="Wingdings" pitchFamily="2" charset="2"/>
              <a:buNone/>
              <a:defRPr sz="2647" kern="120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  <a:defRPr sz="147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0407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  <a:tabLst/>
              <a:defRPr sz="147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3848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04218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4000" dirty="0">
                <a:solidFill>
                  <a:schemeClr val="tx1"/>
                </a:solidFill>
              </a:rPr>
              <a:t>Xamarin</a:t>
            </a:r>
            <a:r>
              <a:rPr lang="sk-SK" sz="4000" dirty="0">
                <a:solidFill>
                  <a:schemeClr val="tx1"/>
                </a:solidFill>
              </a:rPr>
              <a:t>.Forms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731A1E4-05AE-4A38-9DB6-14116E8396EF}"/>
              </a:ext>
            </a:extLst>
          </p:cNvPr>
          <p:cNvSpPr txBox="1"/>
          <p:nvPr/>
        </p:nvSpPr>
        <p:spPr>
          <a:xfrm>
            <a:off x="578001" y="2883899"/>
            <a:ext cx="5106276" cy="579330"/>
          </a:xfrm>
          <a:prstGeom prst="rect">
            <a:avLst/>
          </a:prstGeom>
          <a:solidFill>
            <a:srgbClr val="0070C0"/>
          </a:solidFill>
        </p:spPr>
        <p:txBody>
          <a:bodyPr wrap="square" lIns="134464" tIns="107571" rIns="134464" bIns="107571" rtlCol="0">
            <a:spAutoFit/>
          </a:bodyPr>
          <a:lstStyle/>
          <a:p>
            <a:pPr algn="ctr" defTabSz="685577" fontAlgn="base">
              <a:spcBef>
                <a:spcPct val="0"/>
              </a:spcBef>
              <a:spcAft>
                <a:spcPct val="0"/>
              </a:spcAft>
            </a:pPr>
            <a:r>
              <a:rPr lang="en-US" sz="2353" dirty="0">
                <a:solidFill>
                  <a:schemeClr val="bg1"/>
                </a:solidFill>
              </a:rPr>
              <a:t>Shared UI Code</a:t>
            </a:r>
          </a:p>
        </p:txBody>
      </p:sp>
    </p:spTree>
    <p:extLst>
      <p:ext uri="{BB962C8B-B14F-4D97-AF65-F5344CB8AC3E}">
        <p14:creationId xmlns:p14="http://schemas.microsoft.com/office/powerpoint/2010/main" val="195712351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39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2AE4933-3C35-401C-B961-8B31250115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</p:spPr>
        <p:txBody>
          <a:bodyPr/>
          <a:lstStyle/>
          <a:p>
            <a:r>
              <a:rPr lang="sk-SK" dirty="0" err="1"/>
              <a:t>co</a:t>
            </a:r>
            <a:r>
              <a:rPr lang="sk-SK" dirty="0"/>
              <a:t> </a:t>
            </a:r>
            <a:r>
              <a:rPr lang="sk-SK" dirty="0" err="1"/>
              <a:t>potřebujete</a:t>
            </a:r>
            <a:r>
              <a:rPr lang="sk-SK" dirty="0"/>
              <a:t>?</a:t>
            </a:r>
          </a:p>
        </p:txBody>
      </p:sp>
      <p:sp>
        <p:nvSpPr>
          <p:cNvPr id="15" name="Rectangle 12">
            <a:extLst>
              <a:ext uri="{FF2B5EF4-FFF2-40B4-BE49-F238E27FC236}">
                <a16:creationId xmlns:a16="http://schemas.microsoft.com/office/drawing/2014/main" id="{5092F65A-5F4F-43D9-8FFB-7CC2EE7466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187" y="506776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k-SK" altLang="sk-SK" sz="1200" b="0" i="0" u="sng" strike="noStrike" cap="none" normalizeH="0" baseline="0" dirty="0">
                <a:ln>
                  <a:noFill/>
                </a:ln>
                <a:solidFill>
                  <a:srgbClr val="3498DB"/>
                </a:solidFill>
                <a:effectLst/>
                <a:latin typeface="WeblySleek UI"/>
                <a:hlinkClick r:id="rId3"/>
              </a:rPr>
              <a:t>  </a:t>
            </a:r>
            <a:r>
              <a:rPr kumimoji="0" lang="sk-SK" altLang="sk-SK" sz="7600" b="0" i="0" u="sng" strike="noStrike" cap="none" normalizeH="0" baseline="0" dirty="0">
                <a:ln>
                  <a:noFill/>
                </a:ln>
                <a:solidFill>
                  <a:srgbClr val="3498DB"/>
                </a:solidFill>
                <a:effectLst/>
                <a:latin typeface="WeblySleek UI"/>
              </a:rPr>
              <a:t> </a:t>
            </a:r>
            <a:r>
              <a:rPr kumimoji="0" lang="sk-SK" altLang="sk-SK" sz="1200" b="0" i="0" u="sng" strike="noStrike" cap="none" normalizeH="0" baseline="0" dirty="0">
                <a:ln>
                  <a:noFill/>
                </a:ln>
                <a:solidFill>
                  <a:srgbClr val="3498DB"/>
                </a:solidFill>
                <a:effectLst/>
                <a:latin typeface="WeblySleek UI"/>
              </a:rPr>
              <a:t>                           </a:t>
            </a:r>
            <a:r>
              <a:rPr kumimoji="0" lang="sk-SK" altLang="sk-SK" sz="1200" b="0" i="0" u="none" strike="noStrike" cap="none" normalizeH="0" baseline="0" dirty="0">
                <a:ln>
                  <a:noFill/>
                </a:ln>
                <a:solidFill>
                  <a:srgbClr val="4E5758"/>
                </a:solidFill>
                <a:effectLst/>
                <a:latin typeface="WeblySleek UI"/>
              </a:rPr>
              <a:t> </a:t>
            </a:r>
            <a:endParaRPr kumimoji="0" lang="sk-SK" altLang="sk-SK" sz="2200" b="0" i="0" u="none" strike="noStrike" cap="none" normalizeH="0" baseline="0" dirty="0">
              <a:ln>
                <a:noFill/>
              </a:ln>
              <a:solidFill>
                <a:srgbClr val="2C3E50"/>
              </a:solidFill>
              <a:effectLst/>
              <a:latin typeface="WeblySleek UI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k-SK" altLang="sk-SK" sz="2200" b="0" i="0" u="none" strike="noStrike" cap="none" normalizeH="0" baseline="0" dirty="0" err="1">
                <a:ln>
                  <a:noFill/>
                </a:ln>
                <a:solidFill>
                  <a:srgbClr val="2C3E50"/>
                </a:solidFill>
                <a:effectLst/>
                <a:latin typeface="WeblySleek UI"/>
              </a:rPr>
              <a:t>Visual</a:t>
            </a:r>
            <a:r>
              <a:rPr kumimoji="0" lang="sk-SK" altLang="sk-SK" sz="2200" b="0" i="0" u="none" strike="noStrike" cap="none" normalizeH="0" baseline="0" dirty="0">
                <a:ln>
                  <a:noFill/>
                </a:ln>
                <a:solidFill>
                  <a:srgbClr val="2C3E50"/>
                </a:solidFill>
                <a:effectLst/>
                <a:latin typeface="WeblySleek UI"/>
              </a:rPr>
              <a:t> Studio </a:t>
            </a:r>
            <a:r>
              <a:rPr kumimoji="0" lang="sk-SK" altLang="sk-SK" sz="2200" b="0" i="0" u="none" strike="noStrike" cap="none" normalizeH="0" baseline="0" dirty="0" err="1">
                <a:ln>
                  <a:noFill/>
                </a:ln>
                <a:solidFill>
                  <a:srgbClr val="2C3E50"/>
                </a:solidFill>
                <a:effectLst/>
                <a:latin typeface="WeblySleek UI"/>
              </a:rPr>
              <a:t>for</a:t>
            </a:r>
            <a:r>
              <a:rPr kumimoji="0" lang="sk-SK" altLang="sk-SK" sz="2200" b="0" i="0" u="none" strike="noStrike" cap="none" normalizeH="0" baseline="0" dirty="0">
                <a:ln>
                  <a:noFill/>
                </a:ln>
                <a:solidFill>
                  <a:srgbClr val="2C3E50"/>
                </a:solidFill>
                <a:effectLst/>
                <a:latin typeface="WeblySleek UI"/>
              </a:rPr>
              <a:t> Mac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k-SK" altLang="sk-SK" sz="1200" b="0" i="0" u="none" strike="noStrike" cap="none" normalizeH="0" baseline="0" dirty="0" err="1">
                <a:ln>
                  <a:noFill/>
                </a:ln>
                <a:solidFill>
                  <a:srgbClr val="7F8C8D"/>
                </a:solidFill>
                <a:effectLst/>
                <a:latin typeface="WeblySleek UI"/>
              </a:rPr>
              <a:t>for</a:t>
            </a:r>
            <a:r>
              <a:rPr kumimoji="0" lang="sk-SK" altLang="sk-SK" sz="1200" b="0" i="0" u="none" strike="noStrike" cap="none" normalizeH="0" baseline="0" dirty="0">
                <a:ln>
                  <a:noFill/>
                </a:ln>
                <a:solidFill>
                  <a:srgbClr val="7F8C8D"/>
                </a:solidFill>
                <a:effectLst/>
                <a:latin typeface="WeblySleek UI"/>
              </a:rPr>
              <a:t> Mac</a:t>
            </a:r>
            <a:endParaRPr kumimoji="0" lang="sk-SK" altLang="sk-SK" sz="1200" b="0" i="0" u="sng" strike="noStrike" cap="none" normalizeH="0" baseline="0" dirty="0">
              <a:ln>
                <a:noFill/>
              </a:ln>
              <a:solidFill>
                <a:srgbClr val="3498DB"/>
              </a:solidFill>
              <a:effectLst/>
              <a:latin typeface="WeblySleek UI"/>
            </a:endParaRPr>
          </a:p>
        </p:txBody>
      </p:sp>
      <p:pic>
        <p:nvPicPr>
          <p:cNvPr id="1037" name="Picture 13" descr="Visual Studio for Mac">
            <a:hlinkClick r:id="rId3"/>
            <a:extLst>
              <a:ext uri="{FF2B5EF4-FFF2-40B4-BE49-F238E27FC236}">
                <a16:creationId xmlns:a16="http://schemas.microsoft.com/office/drawing/2014/main" id="{560635D9-BE96-4030-9B5F-8375551947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4229560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8">
            <a:extLst>
              <a:ext uri="{FF2B5EF4-FFF2-40B4-BE49-F238E27FC236}">
                <a16:creationId xmlns:a16="http://schemas.microsoft.com/office/drawing/2014/main" id="{338B90D5-015C-4F4A-BD84-9D5192A1A1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187" y="299593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k-SK" altLang="sk-SK" sz="1200" b="0" i="0" u="sng" strike="noStrike" cap="none" normalizeH="0" baseline="0">
                <a:ln>
                  <a:noFill/>
                </a:ln>
                <a:solidFill>
                  <a:srgbClr val="3498DB"/>
                </a:solidFill>
                <a:effectLst/>
                <a:latin typeface="WeblySleek UI"/>
                <a:hlinkClick r:id="rId3"/>
              </a:rPr>
              <a:t>  </a:t>
            </a:r>
            <a:r>
              <a:rPr kumimoji="0" lang="sk-SK" altLang="sk-SK" sz="7600" b="0" i="0" u="sng" strike="noStrike" cap="none" normalizeH="0" baseline="0">
                <a:ln>
                  <a:noFill/>
                </a:ln>
                <a:solidFill>
                  <a:srgbClr val="3498DB"/>
                </a:solidFill>
                <a:effectLst/>
                <a:latin typeface="WeblySleek UI"/>
              </a:rPr>
              <a:t> </a:t>
            </a:r>
            <a:r>
              <a:rPr kumimoji="0" lang="sk-SK" altLang="sk-SK" sz="1200" b="0" i="0" u="sng" strike="noStrike" cap="none" normalizeH="0" baseline="0">
                <a:ln>
                  <a:noFill/>
                </a:ln>
                <a:solidFill>
                  <a:srgbClr val="3498DB"/>
                </a:solidFill>
                <a:effectLst/>
                <a:latin typeface="WeblySleek UI"/>
              </a:rPr>
              <a:t>                           </a:t>
            </a:r>
            <a:r>
              <a:rPr kumimoji="0" lang="sk-SK" altLang="sk-SK" sz="1200" b="0" i="0" u="none" strike="noStrike" cap="none" normalizeH="0" baseline="0">
                <a:ln>
                  <a:noFill/>
                </a:ln>
                <a:solidFill>
                  <a:srgbClr val="4E5758"/>
                </a:solidFill>
                <a:effectLst/>
                <a:latin typeface="WeblySleek UI"/>
              </a:rPr>
              <a:t> </a:t>
            </a:r>
            <a:endParaRPr kumimoji="0" lang="sk-SK" altLang="sk-SK" sz="2200" b="0" i="0" u="none" strike="noStrike" cap="none" normalizeH="0" baseline="0">
              <a:ln>
                <a:noFill/>
              </a:ln>
              <a:solidFill>
                <a:srgbClr val="2C3E50"/>
              </a:solidFill>
              <a:effectLst/>
              <a:latin typeface="WeblySleek UI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k-SK" altLang="sk-SK" sz="2200" b="0" i="0" u="none" strike="noStrike" cap="none" normalizeH="0" baseline="0">
                <a:ln>
                  <a:noFill/>
                </a:ln>
                <a:solidFill>
                  <a:srgbClr val="2C3E50"/>
                </a:solidFill>
                <a:effectLst/>
                <a:latin typeface="WeblySleek UI"/>
              </a:rPr>
              <a:t>Visual Studio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k-SK" altLang="sk-SK" sz="1200" b="0" i="0" u="none" strike="noStrike" cap="none" normalizeH="0" baseline="0">
                <a:ln>
                  <a:noFill/>
                </a:ln>
                <a:solidFill>
                  <a:srgbClr val="7F8C8D"/>
                </a:solidFill>
                <a:effectLst/>
                <a:latin typeface="WeblySleek UI"/>
              </a:rPr>
              <a:t>for Windows</a:t>
            </a:r>
            <a:endParaRPr kumimoji="0" lang="sk-SK" altLang="sk-SK" sz="1200" b="0" i="0" u="sng" strike="noStrike" cap="none" normalizeH="0" baseline="0">
              <a:ln>
                <a:noFill/>
              </a:ln>
              <a:solidFill>
                <a:srgbClr val="3498DB"/>
              </a:solidFill>
              <a:effectLst/>
              <a:latin typeface="WeblySleek UI"/>
            </a:endParaRPr>
          </a:p>
        </p:txBody>
      </p:sp>
      <p:pic>
        <p:nvPicPr>
          <p:cNvPr id="1043" name="Picture 19" descr="Visual Studio">
            <a:hlinkClick r:id="rId3"/>
            <a:extLst>
              <a:ext uri="{FF2B5EF4-FFF2-40B4-BE49-F238E27FC236}">
                <a16:creationId xmlns:a16="http://schemas.microsoft.com/office/drawing/2014/main" id="{FB64B879-8C84-4E5F-A9F5-D468618960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2157731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9927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9FCD7B-75F0-4466-90B5-CD6236EC4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cs-CZ" dirty="0" err="1"/>
              <a:t>Visual</a:t>
            </a:r>
            <a:r>
              <a:rPr lang="cs-CZ" dirty="0"/>
              <a:t> studio </a:t>
            </a:r>
            <a:r>
              <a:rPr lang="cs-CZ" dirty="0" err="1"/>
              <a:t>workloads</a:t>
            </a:r>
            <a:endParaRPr lang="cs-CZ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10F228F-124A-462A-82E6-8064245B35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2315121" y="1725890"/>
            <a:ext cx="7561757" cy="4901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00155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178</TotalTime>
  <Words>624</Words>
  <Application>Microsoft Office PowerPoint</Application>
  <PresentationFormat>Widescreen</PresentationFormat>
  <Paragraphs>203</Paragraphs>
  <Slides>35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2" baseType="lpstr">
      <vt:lpstr>Calibri</vt:lpstr>
      <vt:lpstr>Tw Cen MT</vt:lpstr>
      <vt:lpstr>Tw Cen MT Condensed</vt:lpstr>
      <vt:lpstr>WeblySleek UI</vt:lpstr>
      <vt:lpstr>Wingdings</vt:lpstr>
      <vt:lpstr>Wingdings 3</vt:lpstr>
      <vt:lpstr>Integral</vt:lpstr>
      <vt:lpstr>PV239 - 01 Introduction</vt:lpstr>
      <vt:lpstr>Tradiční přístup k vývoji aplikací</vt:lpstr>
      <vt:lpstr>Xamarin</vt:lpstr>
      <vt:lpstr>Xamarin.Forms</vt:lpstr>
      <vt:lpstr>Xamarin + Xamarin.Forms</vt:lpstr>
      <vt:lpstr>Xamarin Forms</vt:lpstr>
      <vt:lpstr>Xamarin Forms</vt:lpstr>
      <vt:lpstr>co potřebujete?</vt:lpstr>
      <vt:lpstr>Visual studio workloads</vt:lpstr>
      <vt:lpstr>Vývoj pro ios</vt:lpstr>
      <vt:lpstr>Vytvoření projektu</vt:lpstr>
      <vt:lpstr>Vytvoření projektu</vt:lpstr>
      <vt:lpstr>Vytvoření projektu </vt:lpstr>
      <vt:lpstr>Sdílení kódu</vt:lpstr>
      <vt:lpstr>Vytvoření aplikace</vt:lpstr>
      <vt:lpstr>Layouts – jedna komponenta</vt:lpstr>
      <vt:lpstr>Layouts – více komponent</vt:lpstr>
      <vt:lpstr>Layouts – více komponent</vt:lpstr>
      <vt:lpstr>Grid</vt:lpstr>
      <vt:lpstr>StackLayout</vt:lpstr>
      <vt:lpstr>Layouts</vt:lpstr>
      <vt:lpstr>Ovládací prvky</vt:lpstr>
      <vt:lpstr>Prezentace obsahu</vt:lpstr>
      <vt:lpstr>Akce</vt:lpstr>
      <vt:lpstr>Nastavování hodnot</vt:lpstr>
      <vt:lpstr>Editace textu</vt:lpstr>
      <vt:lpstr>Indikace aktivity</vt:lpstr>
      <vt:lpstr>kolekce</vt:lpstr>
      <vt:lpstr>ViewCell</vt:lpstr>
      <vt:lpstr>Pop-ups</vt:lpstr>
      <vt:lpstr>Komerční komponenty</vt:lpstr>
      <vt:lpstr>Stránky</vt:lpstr>
      <vt:lpstr>Stránky</vt:lpstr>
      <vt:lpstr>Stránky</vt:lpstr>
      <vt:lpstr>Stránky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01 Introduction</dc:title>
  <dc:creator>Roman Jašek</dc:creator>
  <cp:lastModifiedBy>Roman Jašek</cp:lastModifiedBy>
  <cp:revision>283</cp:revision>
  <dcterms:created xsi:type="dcterms:W3CDTF">2019-02-24T20:41:15Z</dcterms:created>
  <dcterms:modified xsi:type="dcterms:W3CDTF">2022-02-12T09:44:06Z</dcterms:modified>
</cp:coreProperties>
</file>